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0" r:id="rId12"/>
    <p:sldId id="266" r:id="rId13"/>
    <p:sldId id="267" r:id="rId14"/>
    <p:sldId id="268" r:id="rId15"/>
    <p:sldId id="298" r:id="rId16"/>
    <p:sldId id="301" r:id="rId17"/>
    <p:sldId id="302" r:id="rId18"/>
    <p:sldId id="303" r:id="rId19"/>
    <p:sldId id="304" r:id="rId20"/>
    <p:sldId id="269" r:id="rId21"/>
    <p:sldId id="270" r:id="rId22"/>
    <p:sldId id="271" r:id="rId23"/>
    <p:sldId id="272" r:id="rId24"/>
    <p:sldId id="273" r:id="rId25"/>
    <p:sldId id="297" r:id="rId26"/>
    <p:sldId id="274" r:id="rId27"/>
    <p:sldId id="275" r:id="rId28"/>
    <p:sldId id="276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18E822-EA03-416C-A02E-B1E350B505C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DEA918-067C-4735-8001-18FF77EE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CB756-AB31-42CC-9008-8DF27F0FF33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6F6450-F165-4FFF-A92B-C4C5CF4E7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AF00-5DD9-4898-AC5C-3F412FA6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8DDB-39F1-46D6-8AB7-A98BEF217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5BCD-987A-44BA-9982-5549D39A0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6D8E4-9D45-47FF-88CB-6D86B7900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BFD9-2690-43EE-A6EC-595C5B1DF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ABD4-E6F9-4C86-AC70-467A145D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3B96-69B8-4251-BA8F-B6D3875AD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8941D-8E4C-44ED-9F50-0464BD8B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984-CB78-4A40-B88A-05357425B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8812-3624-43A1-92F5-F019B71BE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B36B23-893D-4072-8BDA-08A2E377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Публичная презентация результатов педагогической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у</a:t>
            </a:r>
            <a:r>
              <a:rPr lang="ru-RU" dirty="0" smtClean="0"/>
              <a:t>чителя английского языка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Пошехонье,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24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Педагогические технологии, используемые в работе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mtClean="0"/>
              <a:t>Проектная деятельность</a:t>
            </a:r>
          </a:p>
          <a:p>
            <a:pPr eaLnBrk="1" hangingPunct="1"/>
            <a:r>
              <a:rPr lang="ru-RU" smtClean="0"/>
              <a:t>Игра</a:t>
            </a:r>
          </a:p>
          <a:p>
            <a:pPr eaLnBrk="1" hangingPunct="1"/>
            <a:r>
              <a:rPr lang="ru-RU" smtClean="0"/>
              <a:t>Технология РКМЧП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Позитивная динамика по предмету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«Английский язык»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Group 87"/>
          <p:cNvGraphicFramePr>
            <a:graphicFrameLocks noGrp="1"/>
          </p:cNvGraphicFramePr>
          <p:nvPr/>
        </p:nvGraphicFramePr>
        <p:xfrm>
          <a:off x="1143000" y="1981200"/>
          <a:ext cx="7010399" cy="3429001"/>
        </p:xfrm>
        <a:graphic>
          <a:graphicData uri="http://schemas.openxmlformats.org/drawingml/2006/table">
            <a:tbl>
              <a:tblPr/>
              <a:tblGrid>
                <a:gridCol w="1632559"/>
                <a:gridCol w="1536526"/>
                <a:gridCol w="2112723"/>
                <a:gridCol w="1728591"/>
              </a:tblGrid>
              <a:tr h="1467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успеваемости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качества знаний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2016/2017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2017/2018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371600" y="1981200"/>
            <a:ext cx="6172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2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Работая учителем19лет и обучая детей с 2 по 11 классы, я в первую очередь ставлю перед собой основную  цель: привить интерес к иностранному языку. В процессе работы я обращаю также  внимание на достижение метапредметных результатов: развитие речи учащихся, формирование у них навыков планирования своей работы, поиска рациональных путей её выполнения, критической оценки результатов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Моя система контроля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5800" y="762000"/>
          <a:ext cx="7415932" cy="4502270"/>
        </p:xfrm>
        <a:graphic>
          <a:graphicData uri="http://schemas.openxmlformats.org/drawingml/2006/table">
            <a:tbl>
              <a:tblPr/>
              <a:tblGrid>
                <a:gridCol w="1783665"/>
                <a:gridCol w="1847203"/>
                <a:gridCol w="1938635"/>
                <a:gridCol w="1846429"/>
              </a:tblGrid>
              <a:tr h="36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контроля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Подходы к контролю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Объекты контроля</a:t>
                      </a:r>
                      <a:endParaRPr lang="ru-RU" sz="14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контроля</a:t>
                      </a:r>
                      <a:endParaRPr lang="ru-RU" sz="14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Входной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Диагностико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обучающий, информационно – констатирующий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Степень сформированности языковых умений и навыков</a:t>
                      </a:r>
                      <a:endParaRPr lang="ru-RU" sz="14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Диагностические тесты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уровня владения ИЯ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Текущий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Диагностико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обучающий, рефлексивный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блокам развития и формирования речевых умений и навыков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Презентация проектов, </a:t>
                      </a:r>
                      <a:r>
                        <a:rPr lang="ru-RU" sz="1400" b="1" dirty="0" err="1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8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Итоговый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Диагностико – обучающий, информационно – констатирующий</a:t>
                      </a:r>
                      <a:endParaRPr lang="ru-RU" sz="1400" b="1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14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всех видов речевой деятельности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Комплексное тестирование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,О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ГЭ и ЕГЭ  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выбору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(9,11 классы).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85" marR="54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6666"/>
                </a:solidFill>
                <a:latin typeface="Times New Roman" pitchFamily="18" charset="0"/>
              </a:rPr>
              <a:t>Список участников муниципальных олимпиад, конкурсов </a:t>
            </a:r>
            <a:r>
              <a:rPr lang="ru-RU" altLang="ru-RU" dirty="0" smtClean="0">
                <a:solidFill>
                  <a:srgbClr val="006666"/>
                </a:solidFill>
                <a:latin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6666"/>
                </a:solidFill>
                <a:latin typeface="Times New Roman" pitchFamily="18" charset="0"/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66800" y="914400"/>
            <a:ext cx="69342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2010-2011 Горбачёва Анжелика, учащаяся 7 класса. Призёр школьного этапа Всероссийской олимпиады школьников по английскому языку</a:t>
            </a:r>
          </a:p>
          <a:p>
            <a:pPr>
              <a:spcBef>
                <a:spcPct val="50000"/>
              </a:spcBef>
            </a:pPr>
            <a:r>
              <a:rPr lang="ru-RU"/>
              <a:t>2011-2012 Горбачёва Анжелика, учащаяся 8 класса. Призёр школьного этапа Всероссийской олимпиады школьников по английскому языку</a:t>
            </a:r>
          </a:p>
          <a:p>
            <a:pPr>
              <a:spcBef>
                <a:spcPct val="50000"/>
              </a:spcBef>
            </a:pPr>
            <a:r>
              <a:rPr lang="ru-RU"/>
              <a:t>Туршин Андрей, учащийся 7 класса. Призёр школьного этапа Всероссийской олимпиады школьников по английскому языку</a:t>
            </a:r>
          </a:p>
          <a:p>
            <a:pPr>
              <a:spcBef>
                <a:spcPct val="50000"/>
              </a:spcBef>
            </a:pPr>
            <a:r>
              <a:rPr lang="ru-RU"/>
              <a:t>Державина Ангелина, ученица 7 класса. Призёр школьной научно-практической конференции «Мы и 21 век»</a:t>
            </a:r>
          </a:p>
          <a:p>
            <a:pPr>
              <a:spcBef>
                <a:spcPct val="50000"/>
              </a:spcBef>
            </a:pPr>
            <a:r>
              <a:rPr lang="ru-RU"/>
              <a:t>2012-2013 Державина Ангелина, ученица 8 класса. Дипломант 15 районного конкурса « Ученик года 2012»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533717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2014-2015   муниципального этапа всероссийской олимпиады школьников по английскому языку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2015-2016 Туршин Андрей, ученик 11 класса ,призёр муниципального этапа всероссийской олимпиады школьников по английскому языку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2016-2017 Соболев Артём, ученик 7 класса, призёр муниципального этапа всероссийской олимпиады школьников по английскому языку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 Коробов Егор, ученик 6 класса, победитель малой районной олимпиады для учащихся 5-6 классов по английскому языку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 Замилов Семён, ученик 6 класса, призёр малой районной олимпиады для учащихся 5-6 классов по английскому языку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 2017-2018 Лобанов Дмитрий, ученик 10 класса. Призёр муниципального этапа Всероссийской олимпиады школьников по английскому языку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 eaLnBrk="1" hangingPunct="1"/>
            <a:endParaRPr lang="ru-RU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Удалов Иван , ученик 8 класса. Призёр муниципального этапа Всероссийской олимпиады школьников по английскому языку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Удалов Иван , ученик 8 класса, участник 3 районного конкурса учебных проектов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Туркина Арина,ученица 3 класса. Победитель дистанционной олимпиады по английскому языку « Формальное и личное знакомство»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H:\ПНПО Киселева\грамоты детские\11 класс Туршин А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1242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H:\ПНПО Киселева\грамоты детские\10 класс Туршин А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66395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2451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1FFEB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32781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Киселёва Ирина Ивановна</a:t>
            </a: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676400" y="60198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Учитель английского языка</a:t>
            </a:r>
          </a:p>
        </p:txBody>
      </p:sp>
      <p:pic>
        <p:nvPicPr>
          <p:cNvPr id="7172" name="Picture 5" descr="C:\Users\Irina\Desktop\мои документы\мои фото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0"/>
            <a:ext cx="34290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183563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С 2014г.- являюсь классным руководителем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AutoShape 5" descr="https://drive.google.com/uc?id=0B1_Wzj0YqKopaEI1bkRkSmR3MlE&amp;export=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Рисунок 6" descr="C:\Users\Irina\Desktop\BhEu2bBYW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78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6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3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6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Научно-методическая деятельность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Работая  учителем, я постоянно совершенствую свою языковую подготовку: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v"/>
            </a:pPr>
            <a:r>
              <a:rPr lang="ru-RU" altLang="ru-RU" smtClean="0">
                <a:latin typeface="Times New Roman" pitchFamily="18" charset="0"/>
                <a:cs typeface="Arial" charset="0"/>
              </a:rPr>
              <a:t>изучаю методическую литературу;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v"/>
            </a:pPr>
            <a:r>
              <a:rPr lang="ru-RU" altLang="ru-RU" smtClean="0">
                <a:latin typeface="Times New Roman" pitchFamily="18" charset="0"/>
                <a:cs typeface="Arial" charset="0"/>
              </a:rPr>
              <a:t>выполняю варианты ЕГЭ,ОГЭ;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v"/>
            </a:pPr>
            <a:r>
              <a:rPr lang="ru-RU" altLang="ru-RU" smtClean="0">
                <a:latin typeface="Times New Roman" pitchFamily="18" charset="0"/>
                <a:cs typeface="Arial" charset="0"/>
              </a:rPr>
              <a:t>выступаю с докладами  на РМО учителей ИЯ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v"/>
            </a:pPr>
            <a:r>
              <a:rPr lang="ru-RU" altLang="ru-RU" smtClean="0">
                <a:latin typeface="Times New Roman" pitchFamily="18" charset="0"/>
                <a:cs typeface="Arial" charset="0"/>
              </a:rPr>
              <a:t> провожу  открытые уроки;</a:t>
            </a:r>
          </a:p>
          <a:p>
            <a:pPr eaLnBrk="1" hangingPunct="1">
              <a:lnSpc>
                <a:spcPct val="80000"/>
              </a:lnSpc>
              <a:buClr>
                <a:srgbClr val="D5FF01"/>
              </a:buClr>
              <a:buFont typeface="Wingdings" pitchFamily="2" charset="2"/>
              <a:buChar char="v"/>
            </a:pPr>
            <a:r>
              <a:rPr lang="ru-RU" altLang="ru-RU" smtClean="0">
                <a:latin typeface="Times New Roman" pitchFamily="18" charset="0"/>
                <a:cs typeface="Arial" charset="0"/>
              </a:rPr>
              <a:t>работаю по теме самообразования </a:t>
            </a:r>
            <a:r>
              <a:rPr lang="ru-RU" smtClean="0"/>
              <a:t>« Развитие умений смыслового чтения на уроках иностранного языка в старших классах»</a:t>
            </a:r>
            <a:endParaRPr lang="ru-RU" altLang="ru-RU" smtClean="0">
              <a:solidFill>
                <a:srgbClr val="00B050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Линия УМК М.З. Биболетовой  « Английский с удовольствием»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Линия УМК М. В. Вербицкой. Английский язык «Forward»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дидактические материалы;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видео- и аудиоматериалы;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«Грамматика и лексика», пособиями серии  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Macmillan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Прямоугольник 6"/>
          <p:cNvSpPr>
            <a:spLocks noChangeArrowheads="1"/>
          </p:cNvSpPr>
          <p:nvPr/>
        </p:nvSpPr>
        <p:spPr bwMode="auto">
          <a:xfrm>
            <a:off x="2209800" y="381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УМК по английскому языку,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мной в качестве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основных и дополнительных: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3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собственного педагогического опыта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365125" indent="-282575"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Выступления на РМО:</a:t>
            </a:r>
          </a:p>
          <a:p>
            <a:pPr marL="365125" indent="-282575" eaLnBrk="1" hangingPunct="1"/>
            <a:r>
              <a:rPr lang="ru-RU" sz="1800" b="1" smtClean="0"/>
              <a:t>« Технология веб-квеста на уроке иностранного языка»( 2017г)</a:t>
            </a:r>
          </a:p>
          <a:p>
            <a:pPr marL="365125" indent="-282575" eaLnBrk="1" hangingPunct="1"/>
            <a:r>
              <a:rPr lang="ru-RU" sz="1800" b="1" smtClean="0"/>
              <a:t>« Обзор учебной литературы по предмету иностранный язык» ( 2017г.)</a:t>
            </a:r>
            <a:endParaRPr lang="ru-RU" sz="1800" b="1" smtClean="0">
              <a:latin typeface="Arial" charset="0"/>
            </a:endParaRPr>
          </a:p>
          <a:p>
            <a:pPr marL="365125" indent="-282575" eaLnBrk="1" hangingPunct="1"/>
            <a:r>
              <a:rPr lang="ru-RU" sz="1800" b="1" smtClean="0">
                <a:latin typeface="Arial" charset="0"/>
              </a:rPr>
              <a:t>« Профессиональные сетевые сообщества для учителей иностранного языка» (2017г)</a:t>
            </a:r>
          </a:p>
          <a:p>
            <a:pPr marL="365125" indent="-282575" eaLnBrk="1" hangingPunct="1"/>
            <a:r>
              <a:rPr lang="ru-RU" sz="1800" b="1" smtClean="0"/>
              <a:t>« ЕГЭ И ОГЭ по ИЯ» ( 2018г</a:t>
            </a:r>
            <a:r>
              <a:rPr lang="ru-RU" sz="1800" smtClean="0"/>
              <a:t>)</a:t>
            </a:r>
            <a:endParaRPr lang="ru-RU" sz="1800" smtClean="0">
              <a:latin typeface="Arial" charset="0"/>
            </a:endParaRPr>
          </a:p>
          <a:p>
            <a:pPr marL="365125" indent="-282575" eaLnBrk="1" hangingPunct="1"/>
            <a:endParaRPr lang="ru-RU" sz="1800" smtClean="0">
              <a:latin typeface="Arial" charset="0"/>
            </a:endParaRPr>
          </a:p>
          <a:p>
            <a:pPr marL="365125" indent="-282575" eaLnBrk="1" hangingPunct="1">
              <a:buFont typeface="Arial" charset="0"/>
              <a:buChar char="•"/>
            </a:pPr>
            <a:endParaRPr lang="ru-RU" altLang="ru-RU" sz="1800" smtClean="0">
              <a:latin typeface="Arial" charset="0"/>
            </a:endParaRPr>
          </a:p>
          <a:p>
            <a:pPr marL="365125" indent="-282575" eaLnBrk="1" hangingPunct="1">
              <a:buFont typeface="Arial" charset="0"/>
              <a:buChar char="•"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Открытые уроки на уровне  района:</a:t>
            </a:r>
          </a:p>
          <a:p>
            <a:pPr marL="365125" indent="-282575" eaLnBrk="1" hangingPunct="1">
              <a:buFont typeface="Wingdings 2" pitchFamily="18" charset="2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 Народные ремёсла России», 9класс, январь 2018г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собственного педагогического опыта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762000" y="17526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Участие в региональном этапе Всероссийского конкурса « Учитель года»-2018- защита методической разработки и проведение урока в 10 классе по теме « Фрески Ярославля»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 викторина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Урок-экскурсия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 игра (деловые, ролевые ситуационные игры)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 лекция</a:t>
            </a:r>
          </a:p>
        </p:txBody>
      </p:sp>
      <p:sp>
        <p:nvSpPr>
          <p:cNvPr id="31747" name="Прямоугольник 5"/>
          <p:cNvSpPr>
            <a:spLocks noChangeArrowheads="1"/>
          </p:cNvSpPr>
          <p:nvPr/>
        </p:nvSpPr>
        <p:spPr bwMode="auto">
          <a:xfrm>
            <a:off x="762000" y="3733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Формы учебных занятий, используемые мной для формирования и развития коммуникативных компетенций учащихся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209800" y="1676400"/>
            <a:ext cx="5257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4</a:t>
            </a:r>
          </a:p>
          <a:p>
            <a:pPr>
              <a:buFont typeface="Wingdings 2" pitchFamily="18" charset="2"/>
              <a:buNone/>
            </a:pPr>
            <a:r>
              <a:rPr lang="ru-RU" altLang="ru-RU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Проектные работы учащихся по английскому языку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2016-2017 </a:t>
            </a:r>
            <a:r>
              <a:rPr lang="ru-RU" sz="2400" dirty="0" err="1" smtClean="0"/>
              <a:t>уч.год</a:t>
            </a:r>
            <a:endParaRPr lang="ru-RU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Петрова Дарья  ( 9 </a:t>
            </a:r>
            <a:r>
              <a:rPr lang="ru-RU" sz="2400" dirty="0" err="1" smtClean="0"/>
              <a:t>кл</a:t>
            </a:r>
            <a:r>
              <a:rPr lang="ru-RU" sz="2400" dirty="0" smtClean="0"/>
              <a:t>)« Народные приметы в России и Великобритании»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Резчиков Кирилл (9 </a:t>
            </a:r>
            <a:r>
              <a:rPr lang="ru-RU" sz="2400" dirty="0" err="1" smtClean="0"/>
              <a:t>кл</a:t>
            </a:r>
            <a:r>
              <a:rPr lang="ru-RU" sz="2400" dirty="0" smtClean="0"/>
              <a:t>) « Здоровый образ жизни»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2017-2018уч.год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Удалов Иван ( 8 </a:t>
            </a:r>
            <a:r>
              <a:rPr lang="ru-RU" sz="2400" dirty="0" err="1" smtClean="0"/>
              <a:t>кл</a:t>
            </a:r>
            <a:r>
              <a:rPr lang="ru-RU" sz="2400" dirty="0" smtClean="0"/>
              <a:t>)- « Перевод британской песни»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Соболев Артём ( 8 </a:t>
            </a:r>
            <a:r>
              <a:rPr lang="ru-RU" sz="2400" dirty="0" err="1" smtClean="0"/>
              <a:t>кл</a:t>
            </a:r>
            <a:r>
              <a:rPr lang="ru-RU" sz="2400" dirty="0" smtClean="0"/>
              <a:t>)- « Неизвестные достопримечательности Лондона»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err="1" smtClean="0"/>
              <a:t>Швецова</a:t>
            </a:r>
            <a:r>
              <a:rPr lang="ru-RU" sz="2400" dirty="0" smtClean="0"/>
              <a:t> Юлия ( 8 </a:t>
            </a:r>
            <a:r>
              <a:rPr lang="ru-RU" sz="2400" dirty="0" err="1" smtClean="0"/>
              <a:t>кл</a:t>
            </a:r>
            <a:r>
              <a:rPr lang="ru-RU" sz="2400" dirty="0" smtClean="0"/>
              <a:t>) – «Типичный британский дом»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2195513" y="3167063"/>
            <a:ext cx="5424487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381000" y="304800"/>
            <a:ext cx="83883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3600" b="1">
              <a:solidFill>
                <a:srgbClr val="FFDF79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b="1">
                <a:solidFill>
                  <a:srgbClr val="FFDF79"/>
                </a:solidFill>
                <a:latin typeface="Times New Roman" pitchFamily="18" charset="0"/>
              </a:rPr>
              <a:t>Содержание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i="1" u="sng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i="1" u="sng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i="1" u="sng">
                <a:solidFill>
                  <a:srgbClr val="FF0000"/>
                </a:solidFill>
                <a:latin typeface="Times New Roman" pitchFamily="18" charset="0"/>
              </a:rPr>
              <a:t>Раздел 1. Общие сведения об учителе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Личные данные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 Сведения  о повышении квалификации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 Грамоты, дипломы, благодарности</a:t>
            </a:r>
          </a:p>
          <a:p>
            <a:endParaRPr lang="ru-RU" altLang="ru-RU" sz="2200">
              <a:solidFill>
                <a:srgbClr val="006666"/>
              </a:solidFill>
              <a:latin typeface="Times New Roman" pitchFamily="18" charset="0"/>
            </a:endParaRPr>
          </a:p>
          <a:p>
            <a:r>
              <a:rPr lang="ru-RU" altLang="ru-RU" sz="2200" b="1" i="1" u="sng">
                <a:solidFill>
                  <a:srgbClr val="FF0000"/>
                </a:solidFill>
                <a:latin typeface="Times New Roman" pitchFamily="18" charset="0"/>
              </a:rPr>
              <a:t>Раздел 2. Результаты педагогической деятельности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Сравнительный анализ учебных достижений учащихся 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Список участников муниципальных олимпиад, конкурсов </a:t>
            </a:r>
          </a:p>
          <a:p>
            <a:pPr>
              <a:buFontTx/>
              <a:buChar char="•"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Классный руководитель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altLang="ru-RU" sz="220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rgbClr val="FFDF79"/>
                </a:solidFill>
              </a:rPr>
              <a:t/>
            </a:r>
            <a:br>
              <a:rPr lang="ru-RU" altLang="ru-RU" sz="4000" dirty="0" smtClean="0">
                <a:solidFill>
                  <a:srgbClr val="FFDF79"/>
                </a:solidFill>
              </a:rPr>
            </a:br>
            <a:r>
              <a:rPr lang="ru-RU" altLang="ru-RU" sz="4000" dirty="0" smtClean="0">
                <a:solidFill>
                  <a:srgbClr val="FFDF79"/>
                </a:solidFill>
              </a:rPr>
              <a:t/>
            </a:r>
            <a:br>
              <a:rPr lang="ru-RU" altLang="ru-RU" sz="4000" dirty="0" smtClean="0">
                <a:solidFill>
                  <a:srgbClr val="FFDF79"/>
                </a:solidFill>
              </a:rPr>
            </a:br>
            <a:r>
              <a:rPr lang="ru-RU" altLang="ru-RU" sz="4000" dirty="0">
                <a:solidFill>
                  <a:srgbClr val="FFDF79"/>
                </a:solidFill>
              </a:rPr>
              <a:t/>
            </a:r>
            <a:br>
              <a:rPr lang="ru-RU" altLang="ru-RU" sz="4000" dirty="0">
                <a:solidFill>
                  <a:srgbClr val="FFDF79"/>
                </a:solidFill>
              </a:rPr>
            </a:br>
            <a:r>
              <a:rPr lang="ru-RU" altLang="ru-RU" sz="4000" dirty="0" smtClean="0">
                <a:solidFill>
                  <a:srgbClr val="FFDF79"/>
                </a:solidFill>
              </a:rPr>
              <a:t> Содержание </a:t>
            </a:r>
            <a:r>
              <a:rPr lang="ru-RU" altLang="ru-RU" sz="4000" i="1" u="sng" dirty="0">
                <a:solidFill>
                  <a:srgbClr val="FF0000"/>
                </a:solidFill>
              </a:rPr>
              <a:t/>
            </a:r>
            <a:br>
              <a:rPr lang="ru-RU" altLang="ru-RU" sz="4000" i="1" u="sng" dirty="0">
                <a:solidFill>
                  <a:srgbClr val="FF0000"/>
                </a:solidFill>
              </a:rPr>
            </a:br>
            <a:endParaRPr lang="ru-RU" sz="4000" i="1" u="sng" dirty="0">
              <a:solidFill>
                <a:srgbClr val="FF0000"/>
              </a:solidFill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539750" y="1196975"/>
            <a:ext cx="89106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ru-RU" altLang="ru-RU" sz="2200" b="1" i="1" u="sng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200" b="1" i="1" u="sng">
                <a:solidFill>
                  <a:srgbClr val="FF0000"/>
                </a:solidFill>
                <a:latin typeface="Times New Roman" pitchFamily="18" charset="0"/>
              </a:rPr>
              <a:t>Раздел 3. Научно-методическая деятельность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Список учебно-методического обеспечения </a:t>
            </a:r>
          </a:p>
          <a:p>
            <a:pPr>
              <a:buFont typeface="Wingdings" pitchFamily="2" charset="2"/>
              <a:buNone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Участие в работе МО, семинарах, конкурсах</a:t>
            </a:r>
          </a:p>
          <a:p>
            <a:pPr>
              <a:buFont typeface="Wingdings" pitchFamily="2" charset="2"/>
              <a:buNone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Перечень проведенных открытых уроков и мероприятий</a:t>
            </a:r>
          </a:p>
          <a:p>
            <a:pPr>
              <a:buFont typeface="Wingdings" pitchFamily="2" charset="2"/>
              <a:buNone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Тема самообразования</a:t>
            </a:r>
            <a:endParaRPr lang="ru-RU" altLang="ru-RU" sz="220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200" b="1" i="1" u="sng">
                <a:solidFill>
                  <a:srgbClr val="FF0000"/>
                </a:solidFill>
                <a:latin typeface="Times New Roman" pitchFamily="18" charset="0"/>
              </a:rPr>
              <a:t>Раздел 4. Внеурочная деятельность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ru-RU" sz="2200">
                <a:solidFill>
                  <a:srgbClr val="006666"/>
                </a:solidFill>
                <a:latin typeface="Times New Roman" pitchFamily="18" charset="0"/>
              </a:rPr>
              <a:t>Перечень проектных работ учащихся </a:t>
            </a:r>
          </a:p>
          <a:p>
            <a:pPr>
              <a:buFont typeface="Wingdings" pitchFamily="2" charset="2"/>
              <a:buNone/>
            </a:pPr>
            <a:endParaRPr lang="ru-RU" altLang="ru-RU" sz="2200">
              <a:solidFill>
                <a:srgbClr val="006666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sz="220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752600" y="1828800"/>
            <a:ext cx="60483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endParaRPr lang="ru-RU" altLang="ru-RU" sz="6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1</a:t>
            </a:r>
          </a:p>
          <a:p>
            <a:pPr>
              <a:buFont typeface="Wingdings 2" pitchFamily="18" charset="2"/>
              <a:buNone/>
            </a:pPr>
            <a:r>
              <a:rPr lang="ru-RU" altLang="ru-RU" sz="6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сведения об учителе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14600" y="1524000"/>
            <a:ext cx="45720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B050"/>
                </a:solidFill>
              </a:rPr>
              <a:t>Образование – высшее.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В 2000г. закончила 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   ЯГПУ им К.Д.Ушинского 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по специальности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«Филология».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Присуждена квалификация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учитель немецкого и английского  языков.</a:t>
            </a:r>
          </a:p>
          <a:p>
            <a:pPr algn="ctr">
              <a:spcBef>
                <a:spcPct val="50000"/>
              </a:spcBef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ru-RU" smtClean="0"/>
              <a:t>С 2008 г. работаю в МБОУ СШ №2 г. Пошехонье учителем английского языка</a:t>
            </a:r>
          </a:p>
          <a:p>
            <a:pPr eaLnBrk="1" hangingPunct="1"/>
            <a:r>
              <a:rPr lang="ru-RU" smtClean="0"/>
              <a:t>С 2009 г. являюсь руководителем РМО учителей иностранного языка Пошехонского МР</a:t>
            </a:r>
          </a:p>
          <a:p>
            <a:pPr eaLnBrk="1" hangingPunct="1"/>
            <a:r>
              <a:rPr lang="ru-RU" smtClean="0"/>
              <a:t>Основное направление работы- интеллектуальное развитие учащихся</a:t>
            </a:r>
          </a:p>
          <a:p>
            <a:pPr eaLnBrk="1" hangingPunct="1"/>
            <a:r>
              <a:rPr lang="ru-RU" smtClean="0"/>
              <a:t>Ведение собственного сайта-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https://www.sites.google.com/site/sajtucitelakiselevairina/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+mn-lt"/>
              </a:rPr>
              <a:t>За время своей работы получила благодарности и грамоты</a:t>
            </a:r>
            <a:endParaRPr lang="ru-RU" sz="1800" dirty="0">
              <a:solidFill>
                <a:schemeClr val="accent1">
                  <a:tint val="88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1752600"/>
          <a:ext cx="7467600" cy="4098608"/>
        </p:xfrm>
        <a:graphic>
          <a:graphicData uri="http://schemas.openxmlformats.org/drawingml/2006/table">
            <a:tbl>
              <a:tblPr/>
              <a:tblGrid>
                <a:gridCol w="795338"/>
                <a:gridCol w="4391025"/>
                <a:gridCol w="2281237"/>
              </a:tblGrid>
              <a:tr h="317500">
                <a:tc>
                  <a:txBody>
                    <a:bodyPr/>
                    <a:lstStyle/>
                    <a:p>
                      <a:pPr marL="96838" marR="0" lvl="0" indent="-968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7800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 о награждениях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Грамота « Лауреат « Премии года-2015»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Пошехонский МР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Благодарственное письмо МКУ Управления образования Администрации Пошехонского муниципального района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Благодарность за организацию и проведение 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Всероссийских предметных олимпиад ( английский язык)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Бийск Алтайский край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за подготовку призёра, занявшего 2 место в общешкольной научно-практической конференции « Мы и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Грамота « Лауреат « Премии года-2017»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Пошехонский МР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 подготовку обучающихся к государственной итоговой аттестации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 подготовку участника муниципальной олимпиады школьников « Умники и умницы»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Пошехонский МР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64" marR="4536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9200" y="1752600"/>
          <a:ext cx="7086600" cy="4436746"/>
        </p:xfrm>
        <a:graphic>
          <a:graphicData uri="http://schemas.openxmlformats.org/drawingml/2006/table">
            <a:tbl>
              <a:tblPr/>
              <a:tblGrid>
                <a:gridCol w="1874838"/>
                <a:gridCol w="1874837"/>
                <a:gridCol w="1874838"/>
                <a:gridCol w="1462087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Наименования образовательного учреждения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курсов повышения квалификации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Дата прохождения курсов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удостоверения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(свидетельства)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Реализация требований ФГОС ООО. Английский язык»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8.04.2013-13.05.2013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Проектирование сетевого учебного пространства средствами сервисов сети Интернет»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20.11.2013-19.12.2013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6241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Формирующее оценивание в школе»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28.03.2016-08.04.2016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2993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Интерактивные средства обучения»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13.10.2017-17.11.2017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9500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Современные подходы к системе оценивания образовательных результатов»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20.02.2018-20.03.2018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1530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ГОАУ ИРО г. Ярославль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 « Система оценивания результатов младших школьников по английскому языку»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01.10.2018-07.11.2018</a:t>
                      </a: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 № 1644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5389" marR="453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1" name="Rectangle 4"/>
          <p:cNvSpPr>
            <a:spLocks noChangeArrowheads="1"/>
          </p:cNvSpPr>
          <p:nvPr/>
        </p:nvSpPr>
        <p:spPr bwMode="auto">
          <a:xfrm>
            <a:off x="1371600" y="533400"/>
            <a:ext cx="64214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630238"/>
            <a:r>
              <a:rPr lang="ru-RU" b="1">
                <a:latin typeface="Times New Roman" pitchFamily="18" charset="0"/>
                <a:cs typeface="Times New Roman" pitchFamily="18" charset="0"/>
              </a:rPr>
              <a:t>Прохождение курсов повышения квалификации,</a:t>
            </a:r>
          </a:p>
          <a:p>
            <a:pPr indent="630238"/>
            <a:r>
              <a:rPr lang="ru-RU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в т.ч. по  подготовке к реализации  ФГОС</a:t>
            </a:r>
            <a:endParaRPr lang="ru-RU"/>
          </a:p>
          <a:p>
            <a:pPr indent="630238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</TotalTime>
  <Words>1130</Words>
  <Application>Microsoft Office PowerPoint</Application>
  <PresentationFormat>Экран (4:3)</PresentationFormat>
  <Paragraphs>199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Verdana</vt:lpstr>
      <vt:lpstr>Wingdings 2</vt:lpstr>
      <vt:lpstr>Calibri</vt:lpstr>
      <vt:lpstr>Times New Roman</vt:lpstr>
      <vt:lpstr>Wingdings</vt:lpstr>
      <vt:lpstr>Courier New</vt:lpstr>
      <vt:lpstr>Trebuchet MS</vt:lpstr>
      <vt:lpstr>Аспект</vt:lpstr>
      <vt:lpstr>Публичная презентация результатов педагогической деятельности</vt:lpstr>
      <vt:lpstr>Киселёва Ирина Ивановна</vt:lpstr>
      <vt:lpstr>Слайд 3</vt:lpstr>
      <vt:lpstr>    Содержание  </vt:lpstr>
      <vt:lpstr>Слайд 5</vt:lpstr>
      <vt:lpstr>Слайд 6</vt:lpstr>
      <vt:lpstr>Слайд 7</vt:lpstr>
      <vt:lpstr>За время своей работы получила благодарности и грамоты</vt:lpstr>
      <vt:lpstr>Слайд 9</vt:lpstr>
      <vt:lpstr>Педагогические технологии, используемые в работе</vt:lpstr>
      <vt:lpstr>Позитивная динамика по предмету «Английский язык»</vt:lpstr>
      <vt:lpstr>Слайд 12</vt:lpstr>
      <vt:lpstr>Слайд 13</vt:lpstr>
      <vt:lpstr>Моя система контроля</vt:lpstr>
      <vt:lpstr>Список участников муниципальных олимпиад, конкурсов  </vt:lpstr>
      <vt:lpstr>Слайд 16</vt:lpstr>
      <vt:lpstr>Слайд 17</vt:lpstr>
      <vt:lpstr>Слайд 18</vt:lpstr>
      <vt:lpstr>Слайд 19</vt:lpstr>
      <vt:lpstr> С 2014г.- являюсь классным руководителем</vt:lpstr>
      <vt:lpstr>Слайд 21</vt:lpstr>
      <vt:lpstr>Работая  учителем, я постоянно совершенствую свою языковую подготовку: </vt:lpstr>
      <vt:lpstr>Слайд 23</vt:lpstr>
      <vt:lpstr>Распространение собственного педагогического опыта </vt:lpstr>
      <vt:lpstr>Распространение собственного педагогического опыта</vt:lpstr>
      <vt:lpstr>Слайд 26</vt:lpstr>
      <vt:lpstr>Слайд 27</vt:lpstr>
      <vt:lpstr>Проектные работы учащихся по английскому языку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Екатерина</cp:lastModifiedBy>
  <cp:revision>15</cp:revision>
  <cp:lastPrinted>1601-01-01T00:00:00Z</cp:lastPrinted>
  <dcterms:created xsi:type="dcterms:W3CDTF">2019-05-11T08:18:36Z</dcterms:created>
  <dcterms:modified xsi:type="dcterms:W3CDTF">2019-05-13T19:41:55Z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