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8" r:id="rId12"/>
    <p:sldId id="264" r:id="rId13"/>
    <p:sldId id="266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BC68-DA5D-4657-8979-50BE99414154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31B4-9F35-4DB9-B721-AA3BF88B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topwar.ru/uploads/posts/2013-06/1371096121_s07386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63" y="0"/>
            <a:ext cx="9172363" cy="6858000"/>
          </a:xfrm>
          <a:prstGeom prst="rect">
            <a:avLst/>
          </a:prstGeom>
          <a:noFill/>
        </p:spPr>
      </p:pic>
      <p:pic>
        <p:nvPicPr>
          <p:cNvPr id="5" name="Picture 2" descr="http://topwar.ru/uploads/posts/2013-06/1371096121_s07386.jpg1.jpg"/>
          <p:cNvPicPr>
            <a:picLocks noChangeAspect="1" noChangeArrowheads="1"/>
          </p:cNvPicPr>
          <p:nvPr/>
        </p:nvPicPr>
        <p:blipFill>
          <a:blip r:embed="rId2" cstate="print"/>
          <a:srcRect l="8238" t="34250" r="25818" b="22700"/>
          <a:stretch>
            <a:fillRect/>
          </a:stretch>
        </p:blipFill>
        <p:spPr bwMode="auto">
          <a:xfrm>
            <a:off x="0" y="980728"/>
            <a:ext cx="9144000" cy="446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Глина – главный строительный материал</a:t>
            </a:r>
            <a:endParaRPr lang="ru-RU" dirty="0"/>
          </a:p>
        </p:txBody>
      </p:sp>
      <p:pic>
        <p:nvPicPr>
          <p:cNvPr id="18434" name="Picture 2" descr="&amp;CHcy;&amp;tcy;&amp;ocy; &amp;ucy;&amp;mcy;&amp;iecy;&amp;lcy;&amp;icy; &amp;dcy;&amp;iecy;&amp;lcy;&amp;acy;&amp;tcy;&amp;softcy; &amp;shcy;&amp;ucy;&amp;mcy;&amp;iecy;&amp;r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60440" cy="2625207"/>
          </a:xfrm>
          <a:prstGeom prst="rect">
            <a:avLst/>
          </a:prstGeom>
          <a:noFill/>
        </p:spPr>
      </p:pic>
      <p:pic>
        <p:nvPicPr>
          <p:cNvPr id="18438" name="Picture 6" descr="&amp;CHcy;&amp;tcy;&amp;ocy; &amp;ucy;&amp;mcy;&amp;iecy;&amp;lcy;&amp;icy; &amp;dcy;&amp;iecy;&amp;lcy;&amp;acy;&amp;tcy;&amp;softcy; &amp;shcy;&amp;ucy;&amp;mcy;&amp;iecy;&amp;r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661945" cy="2448272"/>
          </a:xfrm>
          <a:prstGeom prst="rect">
            <a:avLst/>
          </a:prstGeom>
          <a:noFill/>
        </p:spPr>
      </p:pic>
      <p:pic>
        <p:nvPicPr>
          <p:cNvPr id="18440" name="Picture 8" descr="&amp;CHcy;&amp;tcy;&amp;ocy; &amp;ucy;&amp;mcy;&amp;iecy;&amp;lcy;&amp;icy; &amp;dcy;&amp;iecy;&amp;lcy;&amp;acy;&amp;tcy;&amp;softcy; &amp;shcy;&amp;ucy;&amp;mcy;&amp;ie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4293096"/>
            <a:ext cx="3904657" cy="2376264"/>
          </a:xfrm>
          <a:prstGeom prst="rect">
            <a:avLst/>
          </a:prstGeom>
          <a:noFill/>
        </p:spPr>
      </p:pic>
      <p:pic>
        <p:nvPicPr>
          <p:cNvPr id="18442" name="Picture 10" descr="http://1.bp.blogspot.com/-wXx4rndlmXI/UJN6H4MpTeI/AAAAAAAAH3A/cfuFNxW6R-I/s1600/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3240360" cy="267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dirty="0" smtClean="0"/>
              <a:t>Почему древние шумеры, переезжая на новое место жительства забирали с собой </a:t>
            </a:r>
            <a:r>
              <a:rPr lang="ru-RU" dirty="0" smtClean="0">
                <a:solidFill>
                  <a:srgbClr val="FF0000"/>
                </a:solidFill>
              </a:rPr>
              <a:t>дверь?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Центр шумерского города храм (</a:t>
            </a:r>
            <a:r>
              <a:rPr lang="ru-RU" dirty="0" err="1" smtClean="0"/>
              <a:t>зиккурат</a:t>
            </a:r>
            <a:r>
              <a:rPr lang="ru-RU" dirty="0" smtClean="0"/>
              <a:t>) в виде многоступенчатой пирамиды. </a:t>
            </a:r>
          </a:p>
          <a:p>
            <a:pPr>
              <a:buNone/>
            </a:pPr>
            <a:r>
              <a:rPr lang="ru-RU" dirty="0" smtClean="0"/>
              <a:t>Города-государства шумеров: Уру, Ур, </a:t>
            </a:r>
            <a:r>
              <a:rPr lang="ru-RU" dirty="0" err="1" smtClean="0"/>
              <a:t>Лагаш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Государственное устройство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2608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Верховный жрец</a:t>
            </a:r>
          </a:p>
          <a:p>
            <a:pPr>
              <a:buNone/>
            </a:pPr>
            <a:r>
              <a:rPr lang="ru-RU" dirty="0" smtClean="0"/>
              <a:t>Царь</a:t>
            </a:r>
          </a:p>
          <a:p>
            <a:pPr>
              <a:buNone/>
            </a:pPr>
            <a:r>
              <a:rPr lang="ru-RU" dirty="0" smtClean="0"/>
              <a:t>Чиновники</a:t>
            </a:r>
          </a:p>
          <a:p>
            <a:pPr>
              <a:buNone/>
            </a:pPr>
            <a:r>
              <a:rPr lang="ru-RU" dirty="0" smtClean="0"/>
              <a:t>Жители</a:t>
            </a:r>
          </a:p>
          <a:p>
            <a:pPr>
              <a:buNone/>
            </a:pPr>
            <a:r>
              <a:rPr lang="ru-RU" dirty="0" smtClean="0"/>
              <a:t>Рабы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8900" t="15960" r="38893" b="16841"/>
          <a:stretch>
            <a:fillRect/>
          </a:stretch>
        </p:blipFill>
        <p:spPr bwMode="auto">
          <a:xfrm>
            <a:off x="3491880" y="1628800"/>
            <a:ext cx="2448272" cy="41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15960" r="35741" b="16841"/>
          <a:stretch>
            <a:fillRect/>
          </a:stretch>
        </p:blipFill>
        <p:spPr bwMode="auto">
          <a:xfrm>
            <a:off x="6012160" y="1700808"/>
            <a:ext cx="269039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 l="34492" t="15960" r="34796" b="17681"/>
          <a:stretch>
            <a:fillRect/>
          </a:stretch>
        </p:blipFill>
        <p:spPr bwMode="auto">
          <a:xfrm>
            <a:off x="683568" y="3861048"/>
            <a:ext cx="2232248" cy="27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письменности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Пиктография – письмо с помощью рисунков-значков.</a:t>
            </a:r>
          </a:p>
          <a:p>
            <a:r>
              <a:rPr lang="ru-RU" dirty="0" smtClean="0"/>
              <a:t>Клинопись - письменность древних шумеров в виде клинообразных знаков на глиняных табличках.</a:t>
            </a:r>
            <a:endParaRPr lang="ru-RU" dirty="0"/>
          </a:p>
        </p:txBody>
      </p:sp>
      <p:pic>
        <p:nvPicPr>
          <p:cNvPr id="26626" name="Picture 2" descr="http://www.home-edu.ru/user/uatml/00000754/histbibil/shumer/shumer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42095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в Астрономии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651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Изучение движения небесных светил</a:t>
            </a:r>
          </a:p>
          <a:p>
            <a:r>
              <a:rPr lang="ru-RU" dirty="0" smtClean="0"/>
              <a:t>Открыли пояс Зодиака</a:t>
            </a:r>
          </a:p>
          <a:p>
            <a:r>
              <a:rPr lang="ru-RU" dirty="0" smtClean="0"/>
              <a:t>Вычислили точную длину года и разделение его на месяцы</a:t>
            </a:r>
          </a:p>
          <a:p>
            <a:r>
              <a:rPr lang="ru-RU" dirty="0"/>
              <a:t>О</a:t>
            </a:r>
            <a:r>
              <a:rPr lang="ru-RU" dirty="0" smtClean="0"/>
              <a:t>ни открыли понятия горизонт, экватор, полюса, зенит, окружность в 360 градусов. </a:t>
            </a:r>
          </a:p>
          <a:p>
            <a:endParaRPr lang="ru-RU" dirty="0"/>
          </a:p>
        </p:txBody>
      </p:sp>
      <p:pic>
        <p:nvPicPr>
          <p:cNvPr id="27650" name="Picture 2" descr="http://www.zhitanska.com/sites/default/files/images/stories/ZHVV/shumeri/shumeri%20%28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672408" cy="2644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в медицине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</a:t>
            </a:r>
            <a:r>
              <a:rPr lang="ru-RU" dirty="0" err="1" smtClean="0"/>
              <a:t>итотерапия</a:t>
            </a:r>
            <a:endParaRPr lang="ru-RU" dirty="0" smtClean="0"/>
          </a:p>
          <a:p>
            <a:r>
              <a:rPr lang="ru-RU" dirty="0" smtClean="0"/>
              <a:t>точные диагнозы</a:t>
            </a:r>
          </a:p>
          <a:p>
            <a:r>
              <a:rPr lang="ru-RU" dirty="0" smtClean="0"/>
              <a:t>хирургические вмешательства</a:t>
            </a:r>
          </a:p>
          <a:p>
            <a:r>
              <a:rPr lang="ru-RU" dirty="0" smtClean="0"/>
              <a:t>изучение и запись на глиняных табличках точных составов лекарств</a:t>
            </a:r>
          </a:p>
          <a:p>
            <a:r>
              <a:rPr lang="ru-RU" dirty="0" smtClean="0"/>
              <a:t>спираль ДНК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Шумеры-инженеры и ремесленники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колесо, благодаря чему появился первый транспорт – повозки;</a:t>
            </a:r>
          </a:p>
          <a:p>
            <a:r>
              <a:rPr lang="ru-RU" dirty="0" smtClean="0"/>
              <a:t>получение бронзы;</a:t>
            </a:r>
          </a:p>
          <a:p>
            <a:r>
              <a:rPr lang="ru-RU" dirty="0" smtClean="0"/>
              <a:t>они умели ткать и шить;</a:t>
            </a:r>
          </a:p>
          <a:p>
            <a:r>
              <a:rPr lang="ru-RU" dirty="0" smtClean="0"/>
              <a:t>выдувать стекло и гранить алмазы;</a:t>
            </a:r>
          </a:p>
          <a:p>
            <a:r>
              <a:rPr lang="ru-RU" dirty="0" smtClean="0"/>
              <a:t>был изобретен металлообрабатывающий станок и гончарный круг;</a:t>
            </a:r>
          </a:p>
          <a:p>
            <a:r>
              <a:rPr lang="ru-RU" dirty="0" smtClean="0"/>
              <a:t>водопровод и водоподъемное колесо;</a:t>
            </a:r>
          </a:p>
          <a:p>
            <a:r>
              <a:rPr lang="ru-RU" dirty="0" smtClean="0"/>
              <a:t>изготовление цветного стекла;</a:t>
            </a:r>
          </a:p>
          <a:p>
            <a:r>
              <a:rPr lang="ru-RU" dirty="0" smtClean="0"/>
              <a:t>изготовление ювелирных украшений, умение комбинировать металл и кость, золото и серебро, камни и металл; </a:t>
            </a:r>
          </a:p>
          <a:p>
            <a:r>
              <a:rPr lang="ru-RU" dirty="0" err="1" smtClean="0"/>
              <a:t>судостроительство</a:t>
            </a:r>
            <a:r>
              <a:rPr lang="ru-RU" dirty="0" smtClean="0"/>
              <a:t> (105 моделей судов можно было найти в шумерской энциклопедии с описанием кораблей);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Шумеры -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Архимед и Пифагор позаимствовали многие свои математические достижения из шумерских трудов, хранившиеся в библиотеках;</a:t>
            </a:r>
          </a:p>
          <a:p>
            <a:r>
              <a:rPr lang="ru-RU" dirty="0" smtClean="0"/>
              <a:t>изобрели </a:t>
            </a:r>
            <a:r>
              <a:rPr lang="ru-RU" dirty="0" err="1" smtClean="0"/>
              <a:t>шестидесятиричную</a:t>
            </a:r>
            <a:r>
              <a:rPr lang="ru-RU" dirty="0" smtClean="0"/>
              <a:t> систему исчислений, которой до сих пор пользуются при определении времени (в часе 60 минут)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школы</a:t>
            </a:r>
            <a:endParaRPr lang="ru-RU" dirty="0"/>
          </a:p>
        </p:txBody>
      </p:sp>
      <p:pic>
        <p:nvPicPr>
          <p:cNvPr id="28674" name="Picture 2" descr="http://www.ufo.obninsk.ru/images/shum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418421" cy="2736304"/>
          </a:xfrm>
          <a:prstGeom prst="rect">
            <a:avLst/>
          </a:prstGeom>
          <a:noFill/>
        </p:spPr>
      </p:pic>
      <p:pic>
        <p:nvPicPr>
          <p:cNvPr id="28676" name="Picture 4" descr="http://ezobookslibrary.ru/9/s21884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09120"/>
            <a:ext cx="2699792" cy="2227328"/>
          </a:xfrm>
          <a:prstGeom prst="rect">
            <a:avLst/>
          </a:prstGeom>
          <a:noFill/>
        </p:spPr>
      </p:pic>
      <p:pic>
        <p:nvPicPr>
          <p:cNvPr id="28678" name="Picture 6" descr="https://encrypted-tbn3.gstatic.com/images?q=tbn:ANd9GcTHN5L4MeJDAcj21CRpnJcgvkyKU-keMTlMqsLQZRhS2BIL4pfa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09120"/>
            <a:ext cx="1799107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Плодородный полумесяц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proza.ru/pics/2012/04/12/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81925" cy="534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Междуречье или Месопотамия</a:t>
            </a:r>
            <a:endParaRPr lang="ru-RU" dirty="0"/>
          </a:p>
        </p:txBody>
      </p:sp>
      <p:pic>
        <p:nvPicPr>
          <p:cNvPr id="1026" name="Picture 2" descr="http://gorod.tomsk.ru/posts-files/71/690/i/shu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973499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Месопотамия или Междуречье – это территория между реками Тигр и </a:t>
            </a:r>
            <a:r>
              <a:rPr lang="ru-RU" dirty="0" err="1" smtClean="0"/>
              <a:t>Ефрат</a:t>
            </a:r>
            <a:r>
              <a:rPr lang="ru-RU" dirty="0" smtClean="0"/>
              <a:t> (сейчас: юг Ирака).</a:t>
            </a:r>
          </a:p>
          <a:p>
            <a:pPr>
              <a:buNone/>
            </a:pPr>
            <a:r>
              <a:rPr lang="ru-RU" dirty="0" smtClean="0"/>
              <a:t>Население: шумеры или «черноголовые».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Шумерское государство – </a:t>
            </a:r>
            <a:br>
              <a:rPr lang="ru-RU" dirty="0" smtClean="0"/>
            </a:br>
            <a:r>
              <a:rPr lang="ru-RU" dirty="0" smtClean="0"/>
              <a:t>первое и самое загадочное</a:t>
            </a:r>
            <a:endParaRPr lang="ru-RU" dirty="0"/>
          </a:p>
        </p:txBody>
      </p:sp>
      <p:sp>
        <p:nvSpPr>
          <p:cNvPr id="16386" name="AutoShape 2" descr="http://secretplanet.pp.ua/wp-content/uploads/2012/11/Shumery5.jpg"/>
          <p:cNvSpPr>
            <a:spLocks noChangeAspect="1" noChangeArrowheads="1"/>
          </p:cNvSpPr>
          <p:nvPr/>
        </p:nvSpPr>
        <p:spPr bwMode="auto">
          <a:xfrm>
            <a:off x="155575" y="-1744663"/>
            <a:ext cx="4772025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secretplanet.pp.ua/wp-content/uploads/2012/11/Shumery5.jpg"/>
          <p:cNvSpPr>
            <a:spLocks noChangeAspect="1" noChangeArrowheads="1"/>
          </p:cNvSpPr>
          <p:nvPr/>
        </p:nvSpPr>
        <p:spPr bwMode="auto">
          <a:xfrm>
            <a:off x="155575" y="-1744663"/>
            <a:ext cx="4772025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 l="17955" t="36119" r="50861" b="21881"/>
          <a:stretch>
            <a:fillRect/>
          </a:stretch>
        </p:blipFill>
        <p:spPr bwMode="auto">
          <a:xfrm>
            <a:off x="1403648" y="1772816"/>
            <a:ext cx="60832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Внешний вид шумеров: </a:t>
            </a:r>
            <a:br>
              <a:rPr lang="ru-RU" dirty="0" smtClean="0"/>
            </a:br>
            <a:r>
              <a:rPr lang="ru-RU" dirty="0" smtClean="0"/>
              <a:t>«Хорошо одетому всегда рады».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104456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Крепкие, приземистые, склонные к полноте, с короткими шеями, круглолицые, с сильно выступающими носами.</a:t>
            </a:r>
          </a:p>
          <a:p>
            <a:pPr>
              <a:buNone/>
            </a:pPr>
            <a:r>
              <a:rPr lang="ru-RU" dirty="0" smtClean="0"/>
              <a:t>Парадная одежда знатной дамы: на ней одета туника, заколотая спереди длинной булавкой и подвязанная поясом. На голове очень большой парик, поддерживаемый широкой золотой лентой. На нем уложены три венка, сделанные из тонких золотых листьев. В ушах серьги, свешивающиеся до самых плеч. </a:t>
            </a:r>
          </a:p>
          <a:p>
            <a:pPr>
              <a:buNone/>
            </a:pPr>
            <a:r>
              <a:rPr lang="ru-RU" dirty="0" smtClean="0"/>
              <a:t>Мужчины на голову надевали золотые обручи или серебряные цепочки с длинными бусинами.</a:t>
            </a:r>
            <a:endParaRPr lang="ru-RU" dirty="0"/>
          </a:p>
        </p:txBody>
      </p:sp>
      <p:pic>
        <p:nvPicPr>
          <p:cNvPr id="20482" name="Picture 2" descr="http://www.gazeta.lv/images/com9363b_l.jpg"/>
          <p:cNvPicPr>
            <a:picLocks noChangeAspect="1" noChangeArrowheads="1"/>
          </p:cNvPicPr>
          <p:nvPr/>
        </p:nvPicPr>
        <p:blipFill>
          <a:blip r:embed="rId2" cstate="print"/>
          <a:srcRect t="24192" r="1721" b="24401"/>
          <a:stretch>
            <a:fillRect/>
          </a:stretch>
        </p:blipFill>
        <p:spPr bwMode="auto">
          <a:xfrm>
            <a:off x="4499992" y="1700808"/>
            <a:ext cx="2755365" cy="1441268"/>
          </a:xfrm>
          <a:prstGeom prst="rect">
            <a:avLst/>
          </a:prstGeom>
          <a:noFill/>
        </p:spPr>
      </p:pic>
      <p:pic>
        <p:nvPicPr>
          <p:cNvPr id="20484" name="Picture 4" descr="http://www.gazeta.lv/images/73-sumer_g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719" y="1556792"/>
            <a:ext cx="1771785" cy="2378622"/>
          </a:xfrm>
          <a:prstGeom prst="rect">
            <a:avLst/>
          </a:prstGeom>
          <a:noFill/>
        </p:spPr>
      </p:pic>
      <p:pic>
        <p:nvPicPr>
          <p:cNvPr id="20486" name="Picture 6" descr="http://www.gazeta.lv/images/SumerGoldHelmet%2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2448272" cy="2448273"/>
          </a:xfrm>
          <a:prstGeom prst="rect">
            <a:avLst/>
          </a:prstGeom>
          <a:noFill/>
        </p:spPr>
      </p:pic>
      <p:pic>
        <p:nvPicPr>
          <p:cNvPr id="20488" name="Picture 8" descr="http://www.gazeta.lv/images/Urrev_3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077071"/>
            <a:ext cx="1728192" cy="2610561"/>
          </a:xfrm>
          <a:prstGeom prst="rect">
            <a:avLst/>
          </a:prstGeom>
          <a:noFill/>
        </p:spPr>
      </p:pic>
      <p:pic>
        <p:nvPicPr>
          <p:cNvPr id="20490" name="Picture 10" descr="http://www.gazeta.lv/images/history_jewelry_ancient_mesopotami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589240"/>
            <a:ext cx="2880320" cy="962027"/>
          </a:xfrm>
          <a:prstGeom prst="rect">
            <a:avLst/>
          </a:prstGeom>
          <a:noFill/>
        </p:spPr>
      </p:pic>
      <p:pic>
        <p:nvPicPr>
          <p:cNvPr id="20492" name="Picture 12" descr="&amp;Kcy;&amp;ocy;&amp;scy;&amp;tcy;&amp;yucy;&amp;mcy; &amp;shcy;&amp;ucy;&amp;mcy;&amp;iecy;&amp;rcy;&amp;scy;&amp;kcy;&amp;ocy;&amp;gcy;&amp;ocy; &amp;tscy;&amp;acy;&amp;rcy;&amp;yacy; &amp;icy; &amp;shcy;&amp;ucy;&amp;mcy;&amp;iecy;&amp;rcy;&amp;scy;&amp;kcy;&amp;acy;&amp;yacy; &amp;zhcy;&amp;iecy;&amp;ncy;&amp;shchcy;&amp;icy;&amp;n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407031"/>
            <a:ext cx="4572000" cy="5450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Цивилизация, которая произвела шок на ученых</a:t>
            </a:r>
            <a:endParaRPr lang="ru-RU" dirty="0"/>
          </a:p>
        </p:txBody>
      </p:sp>
      <p:pic>
        <p:nvPicPr>
          <p:cNvPr id="18434" name="Picture 2" descr="&amp;CHcy;&amp;tcy;&amp;ocy; &amp;ucy;&amp;mcy;&amp;iecy;&amp;lcy;&amp;icy; &amp;dcy;&amp;iecy;&amp;lcy;&amp;acy;&amp;tcy;&amp;softcy; &amp;shcy;&amp;ucy;&amp;mcy;&amp;iecy;&amp;r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60440" cy="2625207"/>
          </a:xfrm>
          <a:prstGeom prst="rect">
            <a:avLst/>
          </a:prstGeom>
          <a:noFill/>
        </p:spPr>
      </p:pic>
      <p:pic>
        <p:nvPicPr>
          <p:cNvPr id="18438" name="Picture 6" descr="&amp;CHcy;&amp;tcy;&amp;ocy; &amp;ucy;&amp;mcy;&amp;iecy;&amp;lcy;&amp;icy; &amp;dcy;&amp;iecy;&amp;lcy;&amp;acy;&amp;tcy;&amp;softcy; &amp;shcy;&amp;ucy;&amp;mcy;&amp;iecy;&amp;r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661945" cy="2448272"/>
          </a:xfrm>
          <a:prstGeom prst="rect">
            <a:avLst/>
          </a:prstGeom>
          <a:noFill/>
        </p:spPr>
      </p:pic>
      <p:pic>
        <p:nvPicPr>
          <p:cNvPr id="18440" name="Picture 8" descr="&amp;CHcy;&amp;tcy;&amp;ocy; &amp;ucy;&amp;mcy;&amp;iecy;&amp;lcy;&amp;icy; &amp;dcy;&amp;iecy;&amp;lcy;&amp;acy;&amp;tcy;&amp;softcy; &amp;shcy;&amp;ucy;&amp;mcy;&amp;ie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4293096"/>
            <a:ext cx="3904657" cy="2376264"/>
          </a:xfrm>
          <a:prstGeom prst="rect">
            <a:avLst/>
          </a:prstGeom>
          <a:noFill/>
        </p:spPr>
      </p:pic>
      <p:pic>
        <p:nvPicPr>
          <p:cNvPr id="18442" name="Picture 10" descr="http://1.bp.blogspot.com/-wXx4rndlmXI/UJN6H4MpTeI/AAAAAAAAH3A/cfuFNxW6R-I/s1600/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3240360" cy="267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Трудолюбие – главная черта шумеров</a:t>
            </a:r>
            <a:endParaRPr lang="ru-RU" dirty="0"/>
          </a:p>
        </p:txBody>
      </p:sp>
      <p:pic>
        <p:nvPicPr>
          <p:cNvPr id="19458" name="Picture 2" descr="http://do2.gendocs.ru/pars_docs/tw_refs/414/413819/413819_html_6fd3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60440" cy="1968071"/>
          </a:xfrm>
          <a:prstGeom prst="rect">
            <a:avLst/>
          </a:prstGeom>
          <a:noFill/>
        </p:spPr>
      </p:pic>
      <p:pic>
        <p:nvPicPr>
          <p:cNvPr id="19460" name="Picture 4" descr="http://dic.academic.ru/pictures/enc_pictures/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176464" cy="4923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07707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Скотоводство</a:t>
            </a:r>
          </a:p>
          <a:p>
            <a:r>
              <a:rPr lang="ru-RU" sz="4000" dirty="0" smtClean="0"/>
              <a:t>Земледелие</a:t>
            </a:r>
          </a:p>
          <a:p>
            <a:r>
              <a:rPr lang="ru-RU" sz="4000" dirty="0" smtClean="0"/>
              <a:t>Рыболовство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Ирригационные сооружения – система каналов и дамб для водоснабжения полей.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392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Плодородный полумесяц</vt:lpstr>
      <vt:lpstr>Междуречье или Месопотамия</vt:lpstr>
      <vt:lpstr>Важно!</vt:lpstr>
      <vt:lpstr>Шумерское государство –  первое и самое загадочное</vt:lpstr>
      <vt:lpstr>Внешний вид шумеров:  «Хорошо одетому всегда рады».</vt:lpstr>
      <vt:lpstr>Цивилизация, которая произвела шок на ученых</vt:lpstr>
      <vt:lpstr>Трудолюбие – главная черта шумеров</vt:lpstr>
      <vt:lpstr>Важно!</vt:lpstr>
      <vt:lpstr>Глина – главный строительный материал</vt:lpstr>
      <vt:lpstr>Почему древние шумеры, переезжая на новое место жительства забирали с собой дверь?</vt:lpstr>
      <vt:lpstr>Важно!</vt:lpstr>
      <vt:lpstr>Государственное устройство</vt:lpstr>
      <vt:lpstr>Возникновение письменности</vt:lpstr>
      <vt:lpstr>Достижения в Астрономии</vt:lpstr>
      <vt:lpstr>Достижения в медицине</vt:lpstr>
      <vt:lpstr>Шумеры-инженеры и ремесленники</vt:lpstr>
      <vt:lpstr>Шумеры - математики</vt:lpstr>
      <vt:lpstr>Первые школы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14</cp:revision>
  <dcterms:created xsi:type="dcterms:W3CDTF">2013-10-06T20:33:47Z</dcterms:created>
  <dcterms:modified xsi:type="dcterms:W3CDTF">2014-11-06T19:10:17Z</dcterms:modified>
</cp:coreProperties>
</file>