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71" r:id="rId4"/>
    <p:sldId id="273" r:id="rId5"/>
    <p:sldId id="259" r:id="rId6"/>
    <p:sldId id="258" r:id="rId7"/>
    <p:sldId id="274" r:id="rId8"/>
    <p:sldId id="275" r:id="rId9"/>
    <p:sldId id="256" r:id="rId10"/>
    <p:sldId id="257" r:id="rId11"/>
    <p:sldId id="260" r:id="rId12"/>
    <p:sldId id="261" r:id="rId13"/>
    <p:sldId id="262" r:id="rId14"/>
    <p:sldId id="263" r:id="rId15"/>
    <p:sldId id="266" r:id="rId16"/>
    <p:sldId id="267" r:id="rId17"/>
    <p:sldId id="268" r:id="rId18"/>
    <p:sldId id="269" r:id="rId19"/>
    <p:sldId id="276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4602-6DD2-45EC-89C1-E0FB8AB5AC91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53A6-64F9-4622-932C-092247495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kantabria.ru/sites/default/files/j1ziyv1gn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485775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941168"/>
            <a:ext cx="1871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Марселино</a:t>
            </a:r>
            <a:r>
              <a:rPr lang="ru-RU" dirty="0" smtClean="0"/>
              <a:t> </a:t>
            </a:r>
            <a:r>
              <a:rPr lang="ru-RU" dirty="0" err="1" smtClean="0"/>
              <a:t>Санс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де </a:t>
            </a:r>
            <a:r>
              <a:rPr lang="ru-RU" dirty="0" err="1" smtClean="0"/>
              <a:t>Саутуола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4869160"/>
            <a:ext cx="20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Мария де </a:t>
            </a:r>
            <a:r>
              <a:rPr lang="ru-RU" dirty="0" err="1" smtClean="0"/>
              <a:t>Саутуола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выяснить какие </a:t>
            </a:r>
            <a:r>
              <a:rPr lang="ru-RU" b="1" dirty="0" smtClean="0"/>
              <a:t>виды искусства появились </a:t>
            </a:r>
            <a:r>
              <a:rPr lang="ru-RU" dirty="0" smtClean="0"/>
              <a:t>в первобытном обществе, </a:t>
            </a:r>
            <a:r>
              <a:rPr lang="ru-RU" b="1" dirty="0" smtClean="0"/>
              <a:t>как зарождались религиозные верования</a:t>
            </a:r>
            <a:r>
              <a:rPr lang="ru-RU" dirty="0"/>
              <a:t> </a:t>
            </a:r>
            <a:r>
              <a:rPr lang="ru-RU" dirty="0" smtClean="0"/>
              <a:t>и в чём это </a:t>
            </a:r>
            <a:r>
              <a:rPr lang="ru-RU" b="1" dirty="0" smtClean="0"/>
              <a:t>выражалось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 descr="http://s001.radikal.ru/i195/1011/12/5a18107aae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923928" cy="294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искусства первобытного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hlinkClick r:id="rId2" action="ppaction://hlinksldjump"/>
              </a:rPr>
              <a:t>Наскальная символика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hlinkClick r:id="rId3" action="ppaction://hlinksldjump"/>
              </a:rPr>
              <a:t>Наскальная живопись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hlinkClick r:id="rId4" action="ppaction://hlinksldjump"/>
              </a:rPr>
              <a:t>Скульптура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Наскальная символика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znak-simvol.ru/wp-content/uploads/zo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76750"/>
            <a:ext cx="8267700" cy="2381250"/>
          </a:xfrm>
          <a:prstGeom prst="rect">
            <a:avLst/>
          </a:prstGeom>
          <a:noFill/>
        </p:spPr>
      </p:pic>
      <p:pic>
        <p:nvPicPr>
          <p:cNvPr id="17414" name="Picture 6" descr="http://www.ikz.ru/culture/raishev-gallery/bitmaps/sy/19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176464" cy="2884973"/>
          </a:xfrm>
          <a:prstGeom prst="rect">
            <a:avLst/>
          </a:prstGeom>
          <a:noFill/>
        </p:spPr>
      </p:pic>
      <p:pic>
        <p:nvPicPr>
          <p:cNvPr id="17416" name="Picture 8" descr="http://diepresse.com/images/uploads/f/a/6/765862/anthropologie_entstand_kunst_launchy-view-133967839764520120614154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491880" cy="2095128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8028384" y="6381328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Наскальная живопись</a:t>
            </a:r>
            <a:endParaRPr lang="ru-RU" dirty="0"/>
          </a:p>
        </p:txBody>
      </p:sp>
      <p:pic>
        <p:nvPicPr>
          <p:cNvPr id="19458" name="Picture 2" descr="http://topxlist.ru/wp-content/uploads/2012/09/fin6.jpg"/>
          <p:cNvPicPr>
            <a:picLocks noChangeAspect="1" noChangeArrowheads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 bwMode="auto">
          <a:xfrm>
            <a:off x="683568" y="1412776"/>
            <a:ext cx="3960440" cy="2388837"/>
          </a:xfrm>
          <a:prstGeom prst="rect">
            <a:avLst/>
          </a:prstGeom>
          <a:noFill/>
        </p:spPr>
      </p:pic>
      <p:pic>
        <p:nvPicPr>
          <p:cNvPr id="19460" name="Picture 4" descr="http://shkolnikov.me/wp-content/uploads/2013/03/wpid-naskalnajazhivopiskromanoncev-2013-03-27-20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3104526" cy="2133253"/>
          </a:xfrm>
          <a:prstGeom prst="rect">
            <a:avLst/>
          </a:prstGeom>
          <a:noFill/>
        </p:spPr>
      </p:pic>
      <p:pic>
        <p:nvPicPr>
          <p:cNvPr id="19462" name="Picture 6" descr="http://kaplyasveta.ru/wp-content/uploads/2011/03/altamira-b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2880320" cy="2160240"/>
          </a:xfrm>
          <a:prstGeom prst="rect">
            <a:avLst/>
          </a:prstGeom>
          <a:noFill/>
        </p:spPr>
      </p:pic>
      <p:pic>
        <p:nvPicPr>
          <p:cNvPr id="19464" name="Picture 8" descr="http://traveller.com.ua/images/photogallery/crimea/naskalnayazhivop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3528392" cy="2640414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8028384" y="6381328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28384" y="6381328"/>
            <a:ext cx="79208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newsimg.bbc.co.uk/media/images/45259000/jpg/_45259056_artefacts41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456384" cy="2492585"/>
          </a:xfrm>
          <a:prstGeom prst="rect">
            <a:avLst/>
          </a:prstGeom>
          <a:noFill/>
        </p:spPr>
      </p:pic>
      <p:pic>
        <p:nvPicPr>
          <p:cNvPr id="7" name="Picture 4" descr="http://www.organizmica.org/archive/703/pic-031.jpg"/>
          <p:cNvPicPr>
            <a:picLocks noChangeAspect="1" noChangeArrowheads="1"/>
          </p:cNvPicPr>
          <p:nvPr/>
        </p:nvPicPr>
        <p:blipFill>
          <a:blip r:embed="rId4" cstate="print"/>
          <a:srcRect r="29508"/>
          <a:stretch>
            <a:fillRect/>
          </a:stretch>
        </p:blipFill>
        <p:spPr bwMode="auto">
          <a:xfrm>
            <a:off x="5076056" y="1196752"/>
            <a:ext cx="3096344" cy="3587061"/>
          </a:xfrm>
          <a:prstGeom prst="rect">
            <a:avLst/>
          </a:prstGeom>
          <a:noFill/>
        </p:spPr>
      </p:pic>
      <p:pic>
        <p:nvPicPr>
          <p:cNvPr id="20486" name="Picture 6" descr="http://arttower.ru/forum/uploads/monthly_01_2011/post-16351-1295436865.jpg"/>
          <p:cNvPicPr>
            <a:picLocks noChangeAspect="1" noChangeArrowheads="1"/>
          </p:cNvPicPr>
          <p:nvPr/>
        </p:nvPicPr>
        <p:blipFill>
          <a:blip r:embed="rId5" cstate="print"/>
          <a:srcRect l="11846" t="10669" r="5232" b="17695"/>
          <a:stretch>
            <a:fillRect/>
          </a:stretch>
        </p:blipFill>
        <p:spPr bwMode="auto">
          <a:xfrm>
            <a:off x="467544" y="4005064"/>
            <a:ext cx="3960440" cy="2417411"/>
          </a:xfrm>
          <a:prstGeom prst="rect">
            <a:avLst/>
          </a:prstGeom>
          <a:noFill/>
        </p:spPr>
      </p:pic>
      <p:pic>
        <p:nvPicPr>
          <p:cNvPr id="20488" name="Picture 8" descr="http://3.bp.blogspot.com/-5CkOZIIjCEc/UOiZjBosenI/AAAAAAAAL-s/40aiOyLJpxk/s320/pic-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797152"/>
            <a:ext cx="2520280" cy="1874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верования и обряды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2207" t="34440" r="22511" b="15161"/>
          <a:stretch>
            <a:fillRect/>
          </a:stretch>
        </p:blipFill>
        <p:spPr bwMode="auto">
          <a:xfrm>
            <a:off x="323528" y="1484784"/>
            <a:ext cx="8568952" cy="439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5934670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МАгия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верования и обряды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2207" t="34440" r="22511" b="13481"/>
          <a:stretch>
            <a:fillRect/>
          </a:stretch>
        </p:blipFill>
        <p:spPr bwMode="auto">
          <a:xfrm>
            <a:off x="395536" y="1484784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5934670"/>
            <a:ext cx="364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тотемизм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верования и обряды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2207" t="33600" r="22511" b="14321"/>
          <a:stretch>
            <a:fillRect/>
          </a:stretch>
        </p:blipFill>
        <p:spPr bwMode="auto">
          <a:xfrm>
            <a:off x="251520" y="1268760"/>
            <a:ext cx="86967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5733256"/>
            <a:ext cx="349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анимизм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Древние верования и обряды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2207" t="34440" r="22511" b="13481"/>
          <a:stretch>
            <a:fillRect/>
          </a:stretch>
        </p:blipFill>
        <p:spPr bwMode="auto">
          <a:xfrm>
            <a:off x="323528" y="1556792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5934670"/>
            <a:ext cx="3829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фетишизм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&amp;ZHcy;&amp;icy;&amp;zcy;&amp;ncy;&amp;softcy; &amp;dcy;&amp;rcy;&amp;iecy;&amp;vcy;&amp;ncy;&amp;iecy;&amp;gcy;&amp;ocy; &amp;chcy;&amp;iecy;&amp;lcy;&amp;ocy;&amp;vcy;&amp;iecy;&amp;kcy;&amp;acy;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404664"/>
            <a:ext cx="85624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vrbiz.ru/pic_full.php?image=/pics/images_17990.jpg&amp;maxX=900&amp;maxY=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725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Зарождение религии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1105642"/>
              </p:ext>
            </p:extLst>
          </p:nvPr>
        </p:nvGraphicFramePr>
        <p:xfrm>
          <a:off x="214282" y="1700808"/>
          <a:ext cx="8750206" cy="4251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75103"/>
                <a:gridCol w="4375103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религии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Доказательства того, что эти признаки существовали у первобытных людей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Вера в сверхъестественные</a:t>
                      </a:r>
                      <a:r>
                        <a:rPr lang="ru-RU" b="1" baseline="0" dirty="0" smtClean="0"/>
                        <a:t> силы, богов, духов</a:t>
                      </a:r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( что такое природные явления, почему они существуют? Рождение мифов)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9552">
                <a:tc>
                  <a:txBody>
                    <a:bodyPr/>
                    <a:lstStyle/>
                    <a:p>
                      <a:r>
                        <a:rPr lang="ru-RU" dirty="0" smtClean="0"/>
                        <a:t>2. Вера</a:t>
                      </a:r>
                      <a:r>
                        <a:rPr lang="ru-RU" baseline="0" dirty="0" smtClean="0"/>
                        <a:t> в существование души                        ( Какие факты говорят о том, что первобытные люди верили в загробную жизнь?)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Вера в чудеса (кто мог творить чудеса?)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Религиозные обряды</a:t>
                      </a:r>
                    </a:p>
                    <a:p>
                      <a:r>
                        <a:rPr lang="ru-RU" dirty="0" smtClean="0"/>
                        <a:t>(какие и для чего существовали?)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://cherenova.ru/img/img_mhk/al_ta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42" y="404664"/>
            <a:ext cx="8886154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rilmark.ru/posts/2015/Altamira_ceilin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3048000" cy="5848350"/>
          </a:xfrm>
          <a:prstGeom prst="rect">
            <a:avLst/>
          </a:prstGeom>
          <a:noFill/>
        </p:spPr>
      </p:pic>
      <p:pic>
        <p:nvPicPr>
          <p:cNvPr id="30724" name="Picture 4" descr="http://www.amadour-hotel.com/maj/images_resized/2860-so-activitesettourisme-photo06-f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4760640" cy="348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в пещере Альтаира</a:t>
            </a:r>
            <a:endParaRPr lang="ru-RU" dirty="0"/>
          </a:p>
        </p:txBody>
      </p:sp>
      <p:pic>
        <p:nvPicPr>
          <p:cNvPr id="7170" name="Picture 2" descr="http://www.ljplus.ru/img4/t/b/tbv/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880320" cy="1923468"/>
          </a:xfrm>
          <a:prstGeom prst="rect">
            <a:avLst/>
          </a:prstGeom>
          <a:noFill/>
        </p:spPr>
      </p:pic>
      <p:pic>
        <p:nvPicPr>
          <p:cNvPr id="7172" name="Picture 4" descr="http://900igr.net/datai/istorija/Istorija-drevnego-cheloveka/0035-027-Oni-schitali-chto-takoj-risunok-pomozhet-dobitsja-uspek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3744416" cy="2456338"/>
          </a:xfrm>
          <a:prstGeom prst="rect">
            <a:avLst/>
          </a:prstGeom>
          <a:noFill/>
        </p:spPr>
      </p:pic>
      <p:pic>
        <p:nvPicPr>
          <p:cNvPr id="7174" name="Picture 6" descr="http://kolizej.at.ua/_ph/39/452008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096344" cy="2446112"/>
          </a:xfrm>
          <a:prstGeom prst="rect">
            <a:avLst/>
          </a:prstGeom>
          <a:noFill/>
        </p:spPr>
      </p:pic>
      <p:pic>
        <p:nvPicPr>
          <p:cNvPr id="7176" name="Picture 8" descr="http://www.elpais.com/recorte/20100608elpepucul_4/LCO340/Ies/cuevas_Altami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933056"/>
            <a:ext cx="3600400" cy="241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пещеры </a:t>
            </a:r>
            <a:r>
              <a:rPr lang="ru-RU" dirty="0" err="1" smtClean="0"/>
              <a:t>Альтамира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en-US" dirty="0" smtClean="0"/>
              <a:t>XIX</a:t>
            </a:r>
            <a:r>
              <a:rPr lang="ru-RU" dirty="0" smtClean="0"/>
              <a:t>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Вопросы: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какой стране была открыта пещера?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чего молодой археолог  </a:t>
            </a:r>
            <a:r>
              <a:rPr lang="ru-RU" dirty="0" err="1" smtClean="0"/>
              <a:t>Марселино</a:t>
            </a:r>
            <a:r>
              <a:rPr lang="ru-RU" dirty="0" smtClean="0"/>
              <a:t>  де </a:t>
            </a:r>
            <a:r>
              <a:rPr lang="ru-RU" dirty="0" err="1" smtClean="0"/>
              <a:t>Саутуола</a:t>
            </a:r>
            <a:r>
              <a:rPr lang="ru-RU" dirty="0" smtClean="0"/>
              <a:t> хотел исследовать эту пещеру?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Кто обнаружил изображения и где?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Как отреагировали на это открытие ученые мира?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to-world-travel.ru/img/2015/042502/1228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79" y="0"/>
            <a:ext cx="9001125" cy="5895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КАПОВА </a:t>
            </a:r>
            <a:r>
              <a:rPr lang="ru-RU" b="1" dirty="0" smtClean="0"/>
              <a:t>ПЕЩЕРА</a:t>
            </a:r>
            <a:r>
              <a:rPr lang="ru-RU" dirty="0" smtClean="0"/>
              <a:t> (</a:t>
            </a:r>
            <a:r>
              <a:rPr lang="ru-RU" dirty="0" err="1" smtClean="0"/>
              <a:t>Шульган-Таш</a:t>
            </a:r>
            <a:r>
              <a:rPr lang="ru-RU" dirty="0" smtClean="0"/>
              <a:t>), </a:t>
            </a:r>
            <a:r>
              <a:rPr lang="ru-RU" b="1" dirty="0" smtClean="0"/>
              <a:t>РОССИЯ</a:t>
            </a:r>
            <a:r>
              <a:rPr lang="ru-RU" dirty="0" smtClean="0"/>
              <a:t>, ЮЖНЫЙ УРАЛ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thetimes.co.uk/tto/multimedia/archive/00516/94b6e2ba-8db8-11e3-_51671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29500" cy="4953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35896" y="5589240"/>
            <a:ext cx="259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Пещера</a:t>
            </a:r>
            <a:r>
              <a:rPr lang="ru-RU" dirty="0" smtClean="0"/>
              <a:t> </a:t>
            </a:r>
            <a:r>
              <a:rPr lang="ru-RU" dirty="0" err="1" smtClean="0"/>
              <a:t>Ласко</a:t>
            </a:r>
            <a:r>
              <a:rPr lang="ru-RU" dirty="0" smtClean="0"/>
              <a:t>, Франция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1844824"/>
            <a:ext cx="3307904" cy="216024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Зарождение искусства и религии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ftl1.ru/tl_files/presentations/Pimenov/%D0%92%D0%A3%D0%97%204.%20%D0%9E%D0%B1%D1%89%D0%B0%D1%8F/1.%20%D0%AD%D0%B2%D0%BE%D0%BB%D1%8E%D1%86%D0%B8%D1%8F/3.%20%D0%A2%D0%B5%D1%81%D1%82%D0%B8%D1%80%D0%BE%D0%B2%D0%B0%D0%BD%D0%B8%D0%B5%2010/JData/%D0%9F%D0%BE%D0%B4%D0%B3%D0%BE%D1%82%D0%BE%D0%B2%D0%BA%D0%B0%20%D0%B2%20%D0%92%D0%A3%D0%97.%20%D0%9E%D0%B1%D1%89%D0%B0%D1%8F%20%D0%B1%D0%B8%D0%BE%D0%BB%D0%BE%D0%B3%D0%B8%D1%8F/09.%20%D0%90%D0%BD%D1%82%D1%80%D0%BE%D0%BF%D0%BE%D0%B3%D0%B5%D0%BD%D0%B5%D0%B7/%D0%98%D1%81%D0%BA%D1%83%D1%81%D1%81%D1%82%D0%B2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87667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200</Words>
  <Application>Microsoft Office PowerPoint</Application>
  <PresentationFormat>Экран (4:3)</PresentationFormat>
  <Paragraphs>39</Paragraphs>
  <Slides>20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Рисунки в пещере Альтаира</vt:lpstr>
      <vt:lpstr>Открытие пещеры Альтамира, XIX в</vt:lpstr>
      <vt:lpstr>Слайд 7</vt:lpstr>
      <vt:lpstr>Слайд 8</vt:lpstr>
      <vt:lpstr>Зарождение искусства и религии</vt:lpstr>
      <vt:lpstr>Задачи</vt:lpstr>
      <vt:lpstr>Виды искусства первобытного человека</vt:lpstr>
      <vt:lpstr>Наскальная символика</vt:lpstr>
      <vt:lpstr>Наскальная живопись</vt:lpstr>
      <vt:lpstr>Скульптура</vt:lpstr>
      <vt:lpstr>Древние верования и обряды</vt:lpstr>
      <vt:lpstr>Древние верования и обряды</vt:lpstr>
      <vt:lpstr>Древние верования и обряды</vt:lpstr>
      <vt:lpstr>Древние верования и обряды</vt:lpstr>
      <vt:lpstr>Слайд 19</vt:lpstr>
      <vt:lpstr>Зарождение религии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Зарождение искусства и религии</dc:title>
  <dc:creator>Екатерина</dc:creator>
  <cp:lastModifiedBy>Екатерина</cp:lastModifiedBy>
  <cp:revision>15</cp:revision>
  <dcterms:created xsi:type="dcterms:W3CDTF">2013-09-19T02:26:07Z</dcterms:created>
  <dcterms:modified xsi:type="dcterms:W3CDTF">2015-09-14T21:56:28Z</dcterms:modified>
</cp:coreProperties>
</file>