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75" r:id="rId7"/>
    <p:sldId id="266" r:id="rId8"/>
    <p:sldId id="265" r:id="rId9"/>
    <p:sldId id="261" r:id="rId10"/>
    <p:sldId id="267" r:id="rId11"/>
    <p:sldId id="262" r:id="rId12"/>
    <p:sldId id="268" r:id="rId13"/>
    <p:sldId id="276" r:id="rId14"/>
    <p:sldId id="277" r:id="rId15"/>
    <p:sldId id="263" r:id="rId16"/>
    <p:sldId id="269" r:id="rId17"/>
    <p:sldId id="270" r:id="rId18"/>
    <p:sldId id="271" r:id="rId19"/>
    <p:sldId id="272" r:id="rId20"/>
    <p:sldId id="273" r:id="rId21"/>
    <p:sldId id="274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7B6E-D89C-44A2-96EB-1C8C0D2CF641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3CD95-87B6-4F19-A35F-B0C683709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1340768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Модель ученического самоуправления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МБОУ СШ №2 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г. Пошехонье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5445224"/>
            <a:ext cx="4665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Селезнева И. Ю.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иректор МБОУ СШ №2 г. Пошехонье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971600" y="764704"/>
            <a:ext cx="648072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 по учёбе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контроль за успеваемостью в классах, помощь отстающим.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 по культуре: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помогают в организации внеклассных мероприятий, творческих дел.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по спорту: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помогают в организации спортивных мероприятий, проводят физкультминутки.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 по порядку: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следят за сохранностью школьного имущества, организуют трудовые десанты.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Комитет  по информации (СМИ):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готовят материал для классного уголка и школьной стенгазеты.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76672"/>
            <a:ext cx="769127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ученического самоуправления в 5 - 11 классах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314527" y="1772816"/>
            <a:ext cx="8303423" cy="3645024"/>
            <a:chOff x="314527" y="1772816"/>
            <a:chExt cx="8303423" cy="364502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auto">
            <a:xfrm>
              <a:off x="4757421" y="4865134"/>
              <a:ext cx="2406867" cy="5527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Служба «Спорт»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259632" y="4865134"/>
              <a:ext cx="3407779" cy="5527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Служба «Информация»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314527" y="1772816"/>
              <a:ext cx="8303423" cy="3093263"/>
              <a:chOff x="1043" y="2392"/>
              <a:chExt cx="9225" cy="3274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553" y="2392"/>
                <a:ext cx="3180" cy="7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Мэр города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3563" y="3596"/>
                <a:ext cx="5265" cy="5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Городской Совет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2813" y="4541"/>
                <a:ext cx="1840" cy="8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Служба «Порядок»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5933" y="4541"/>
                <a:ext cx="1980" cy="8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Служба «Забота»</a:t>
                </a:r>
                <a:endParaRPr kumimoji="0" 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8413" y="4541"/>
                <a:ext cx="1855" cy="8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Служба «Культура»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1043" y="4541"/>
                <a:ext cx="1440" cy="8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Служба «Учёба»</a:t>
                </a:r>
                <a:endPara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083" name="AutoShape 11"/>
              <p:cNvCxnSpPr>
                <a:cxnSpLocks noChangeShapeType="1"/>
              </p:cNvCxnSpPr>
              <p:nvPr/>
            </p:nvCxnSpPr>
            <p:spPr bwMode="auto">
              <a:xfrm flipH="1">
                <a:off x="2318" y="4181"/>
                <a:ext cx="1470" cy="3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4" name="AutoShape 12"/>
              <p:cNvCxnSpPr>
                <a:cxnSpLocks noChangeShapeType="1"/>
              </p:cNvCxnSpPr>
              <p:nvPr/>
            </p:nvCxnSpPr>
            <p:spPr bwMode="auto">
              <a:xfrm>
                <a:off x="4208" y="4181"/>
                <a:ext cx="0" cy="3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5" name="AutoShape 13"/>
              <p:cNvCxnSpPr>
                <a:cxnSpLocks noChangeShapeType="1"/>
              </p:cNvCxnSpPr>
              <p:nvPr/>
            </p:nvCxnSpPr>
            <p:spPr bwMode="auto">
              <a:xfrm>
                <a:off x="6773" y="4181"/>
                <a:ext cx="15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6" name="AutoShape 14"/>
              <p:cNvCxnSpPr>
                <a:cxnSpLocks noChangeShapeType="1"/>
              </p:cNvCxnSpPr>
              <p:nvPr/>
            </p:nvCxnSpPr>
            <p:spPr bwMode="auto">
              <a:xfrm>
                <a:off x="8648" y="4181"/>
                <a:ext cx="375" cy="36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7" name="AutoShape 15"/>
              <p:cNvCxnSpPr>
                <a:cxnSpLocks noChangeShapeType="1"/>
              </p:cNvCxnSpPr>
              <p:nvPr/>
            </p:nvCxnSpPr>
            <p:spPr bwMode="auto">
              <a:xfrm flipH="1">
                <a:off x="5003" y="4181"/>
                <a:ext cx="270" cy="14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88" name="AutoShape 16"/>
              <p:cNvCxnSpPr>
                <a:cxnSpLocks noChangeShapeType="1"/>
              </p:cNvCxnSpPr>
              <p:nvPr/>
            </p:nvCxnSpPr>
            <p:spPr bwMode="auto">
              <a:xfrm>
                <a:off x="6083" y="4181"/>
                <a:ext cx="510" cy="14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39552" y="286489"/>
            <a:ext cx="79928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Мэр города (староста)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и планирует совместно с классным руководителем работу класса,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-созывает заседания городского Совета  и председательствует на нём,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на заседании ведение протокола, подписывает решения Совета.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-формирует коллективы для подготовки и проведения классных мероприятий;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-контролирует выполнение поручений.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 «Учёба»: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-следит и помогает в учебе учащимся класса;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класс на активное участие в предметных олимпиадах;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-осуществляет помощь классному руководителю в проверке дневников.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 «Спорт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и привлекает к участию в спортивных соревнованиях школы и района;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спортивные мероприятия в классе.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Служба «Забота»: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организует шефскую помощь младшим школьникам;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организует акции добрых дел.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 «Культура»: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проведение классных праздников, конкурсов, концертов, встреч с интересными людьми;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-принимает участие в подготовке к общешкольным мероприятиям;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-отвечает за организацию выходов в кино, театр.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052736"/>
            <a:ext cx="64624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 «Информация»: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-отвечает за размещение информации на школьном сайте, в школьную газету.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оформляет классный уголок, поздравительные открытки и плакаты.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Служба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«Порядок»: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-организует дежурство по классу, школе, генеральные уборки в классе;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следит за сохранностью школьного имущества;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организует работу по соблюдению чистоты и порядка в классе;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89" y="476672"/>
            <a:ext cx="905081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общешкольного ученического самоуправления 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467544" y="1628800"/>
            <a:ext cx="8136904" cy="5040477"/>
            <a:chOff x="968" y="2101"/>
            <a:chExt cx="9840" cy="5358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4073" y="2101"/>
              <a:ext cx="3480" cy="6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Президент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2753" y="3285"/>
              <a:ext cx="6075" cy="117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Совет министров</a:t>
              </a:r>
              <a:endParaRPr kumimoji="0" lang="ru-R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968" y="4921"/>
              <a:ext cx="2177" cy="11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Министерство образования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3" name="Rectangle 5"/>
            <p:cNvSpPr>
              <a:spLocks noChangeArrowheads="1"/>
            </p:cNvSpPr>
            <p:nvPr/>
          </p:nvSpPr>
          <p:spPr bwMode="auto">
            <a:xfrm>
              <a:off x="3308" y="4921"/>
              <a:ext cx="2275" cy="10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Министерство права и порядка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7013" y="6376"/>
              <a:ext cx="2750" cy="1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Министерство спорта и здравоохранения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903" y="4921"/>
              <a:ext cx="2206" cy="10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Министерство труда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8543" y="4921"/>
              <a:ext cx="2265" cy="10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Министерство культуры и досуга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1853" y="6376"/>
              <a:ext cx="2598" cy="108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Министерство печати и информации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 flipH="1">
              <a:off x="2393" y="4456"/>
              <a:ext cx="585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4448" y="4456"/>
              <a:ext cx="0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>
              <a:off x="6893" y="4456"/>
              <a:ext cx="0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>
              <a:off x="8543" y="4456"/>
              <a:ext cx="765" cy="46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 flipH="1">
              <a:off x="3068" y="4456"/>
              <a:ext cx="24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>
              <a:off x="8063" y="4456"/>
              <a:ext cx="480" cy="19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615752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координирует работу Комитетов  по учёбе (1-4 классы) и службы «Учёба» (5-11 классы),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организует проведение внеклассных мероприятий по развитию интереса к учебе, углублению и расширению знаний учащихся: олимпиад, викторин, предметных дней и НОУ совместно с учителями,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сотрудничает с Министерством печати и информации, участвует в выпуске школьной газеты, освещает показатели успеваемости обучающихся 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согласованию с зам.директора по УВР проводит  рейды по проверке ведения дневников и тетрадей, состояния учебников.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имеет право: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и назначить класс или отдельных учащихся, ответственных за проведение того или иного мероприятия, и потребовать отчета;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проведении рейда потребовать дневники, тетради, учебники у учащихся для проверки их ведения;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вызывать на свое заседание любого ученика с отчетом об успеваемости;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к Президенту,  Совету министров, педсовету, родительскому комитету с просьбой обсудить вопрос об учебе любого ученика.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467544" y="260648"/>
            <a:ext cx="806489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планирует, организует и проводит все мероприятия, связанные с трудовым воспитанием: трудовые десанты, генеральные уборки, субботники,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организует посильный ремонт школьного здания и оборудования,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осуществляет контроль за дежурством по школе, за сохранностью мебели, школьного инвентаря и т.д., за санитарно-гигиеническим состоянием школы совместно с Министерством спорта и здравоохранения. С этой целью проводит рейды.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труда  имеет право: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и назначать класс или определенных учащихся ответственными за проведение того или иного мероприятия, связанного с трудовым воспитанием,  требовать отчета.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привлекать к посильному ремонту здания и оборудования любой класс и любого учащегося;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вызывать на свои заседания учащихся, не соблюдающих трудовую дисциплину или портящих школьное имущество;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к Совету министров, Президенту, родительскому комитету по вопросу обсуждения учащихся, нарушающих трудовую дисциплину, портящих школьное или государственное имущество.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23528" y="620688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спорта и здравоохранения: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планирует, организует подготовку и проведение всех спортивно-туристических мероприятий в школе совместно с педагогами,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разрабатывает положения об этих мероприятиях и организует судейство на них,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координирует работу Комитетов  спорта, Советников по спорту,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планирует, организует подготовку и проведение внеклассных мероприятий, связанных со спортом,  пропагандой здорового образа жизни,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организует контроль за санитарно-гигиеническим состоянием классов,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 с медицинским работником и Министерством труда проводит рейды,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выпускает листки здоровья, совместно с Министерством печати выпускает школьную газету.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спорта и здравоохранения имеет право: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определить и назначить класс или определенных учащихся ответственными за проведение того или иного мероприятия, и потребовать отчета;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в Совет министров, к администрации или родительскому комитету по вопросу несоблюдения санитарных норм и правил учащимися  школы;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вызывать на свои заседания учащихся, нарушающих санитарные нормы и правила;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к  администрации с просьбой разрешить проведение того или иного спортивного мероприятия,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к администрации школы по вопросам работы столовой.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23528" y="653206"/>
            <a:ext cx="842493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культуры и  досуга: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координирует работу  служб культуры и советников по культуре, планирует, организует и проводит все мероприятия, связанные с эстетическим воспитанием: конкурсы, вечера, дискотеки и т.д.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утверждает программы классных мероприятий эстетического направления,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сотрудничает с министерством печати, участвует в выпуске школьной газеты,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освещает проведение мероприятий своего направления.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культуры и досуга имеет право: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определять и назначать класс или определенных учащихся, ответственных за проведение того или иного мероприятия, и требовать отчета;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переносить или не разрешать проведение общешкольного или классного мероприятия в том случае, если программа не соответствует эстетическим требованиям;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к администрации с просьбой разрешить проведение того или иного мероприятия.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84887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Органы ученического самоуправления: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Совет старшеклассников  - представители  9-11 класса,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Совет дела – представители 5-8 классов.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деятельность школьного самоуправления направлена в основном на организацию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деятельности,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обучающиеся недостаточно самостоятельны, активны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7544" y="576843"/>
            <a:ext cx="80648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печати и информации: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отвечает за выпуск информационных листов, школьной газеты, освещающей наиболее важные события, создание видеосюжетов и фильма о жизнедеятельности школы,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следит за оформлением информационных стендов;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следит за систематическим пополнением и обновлением школьного сайта.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печати имеет пресс – центр, редакцию школьной газеты.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95536" y="476672"/>
            <a:ext cx="835292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права и порядка: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  координирует работу  Служб порядка, Комитетов  по порядку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следит за дисциплиной учащихся, за соблюдением правил внутреннего распорядка учащихся, Устава школы,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организует и контролирует дежурство классов по школе,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организует рейды по проверке посещаемости занятий учащимися.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имеет право: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вызывать на свои заседания любого ученика;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потребовать дневник у нарушителя дисциплины и передать его классному руководителю или дежурному учителю, с тем, чтобы тот сделал соответствующую запись;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обращаться к администрации, педсовету, родительскому комитету с просьбой обсудить поведение того или иного ученика;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исключительных случаях, при условии, что члены министерства проголосуют за это единогласно, обращаться в Комиссию по делам несовершеннолетних;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министр права и порядка имеет право присутствовать на совещаниях при директоре и педагогических советах при обсуждении вопросов  поведения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Планы: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программы обучения актива – апрель, 2016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Положения о самоуправлении, положения о Выборах органов самоуправления – апрель, 2016</a:t>
            </a: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Проведение выборов самоуправления – май, 2016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77686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Семинар классных руководителей: 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«Ученическое самоуправление: актуальность, опыт, проблемы, планы» 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Работа в группах: </a:t>
            </a:r>
          </a:p>
          <a:p>
            <a:pPr marL="342900" indent="-342900"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модели ученического самоуправления на уровне класса – 1-4 класс,</a:t>
            </a:r>
          </a:p>
          <a:p>
            <a:pPr marL="342900" indent="-342900">
              <a:buFontTx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модели ученического самоуправления на уровне класса 5-11 класс,</a:t>
            </a:r>
          </a:p>
          <a:p>
            <a:pPr marL="342900" indent="-342900">
              <a:buFontTx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модели ученического самоуправления на уровне школы,</a:t>
            </a:r>
          </a:p>
          <a:p>
            <a:pPr marL="342900" indent="-342900">
              <a:buFontTx/>
              <a:buAutoNum type="arabicParenR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программы обучения актива по вопросам самоуправления.</a:t>
            </a:r>
          </a:p>
          <a:p>
            <a:pPr marL="342900" indent="-342900">
              <a:buFontTx/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pPr marL="342900" indent="-342900">
              <a:buAutoNum type="arabicParenR"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epod\Desktop\семинар самоуправление\20160301_150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5292080" cy="297679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27584" y="332656"/>
            <a:ext cx="74888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Семинар классных руководителей: 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«Ученическое самоуправление: актуальность, опыт, проблемы, планы» .</a:t>
            </a:r>
          </a:p>
        </p:txBody>
      </p:sp>
      <p:pic>
        <p:nvPicPr>
          <p:cNvPr id="1027" name="Picture 3" descr="C:\Users\prepod\Desktop\семинар самоуправление\20160301_15053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667526"/>
            <a:ext cx="5292080" cy="2976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2390111"/>
            <a:ext cx="756084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28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развитие социальной одарённости детей, форм проявления гражданского участия детей в жизни школы, района, формирование навыков социального ответственного отношения к окружающим людям.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76672"/>
            <a:ext cx="74168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Модель ученического самоуправления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МБОУ СШ №2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г. Пошехонье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536" y="733926"/>
            <a:ext cx="849694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9450" algn="l"/>
              </a:tabLst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Задачи  ученического   самоуправления: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Создавать условия, способствующие социализации учащихся в обществе;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Предоставить учащимся реальную возможность участвовать в планировании, организации, исполнении и анализе учебно-воспитательного процесса;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Формировать осознанную гражданскую позицию и ценностное отношение к себе и окружающим;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7945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Поддерживать самоуправленческую деятельность обучающихся, их участие в коллективной творческой деятельности, с учётом их потребностей и интересов.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7" y="992342"/>
            <a:ext cx="813690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63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Принципы   построения  ученического самоуправления: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добровольности,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творческой активности,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равноправия всех обучающихся,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коллегиальности принятия решений,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гуманности по отношению к каждой отдельной личности,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63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педагогического сопровождения.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43608" y="410181"/>
            <a:ext cx="7343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3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Ожидаемые результаты: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гражданской позиции школьников;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 участия большинства детей в управлении школой;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Увеличение занятости детей во внеурочное время;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нравственного, физического здоровья обучающихся;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Активизация творческой деятельности обучающихся;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Снижение количества детей, имеющих вредные привычки;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условий для освоения обучающимися управленческими функциями.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531550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Модель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ученического самоуправления в 1 - 4 классах</a:t>
            </a:r>
          </a:p>
          <a:p>
            <a:endParaRPr lang="ru-RU" dirty="0"/>
          </a:p>
        </p:txBody>
      </p:sp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827584" y="1412776"/>
            <a:ext cx="7704856" cy="4680520"/>
            <a:chOff x="711" y="3922"/>
            <a:chExt cx="10497" cy="3984"/>
          </a:xfrm>
        </p:grpSpPr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5385" y="3922"/>
              <a:ext cx="1932" cy="104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Мэр города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4332" y="5393"/>
              <a:ext cx="3737" cy="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Городской совет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711" y="6684"/>
              <a:ext cx="1848" cy="1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Комитет по спорту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9056" y="5393"/>
              <a:ext cx="1981" cy="7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Классный руководитель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1082" y="5488"/>
              <a:ext cx="1848" cy="6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Родители</a:t>
              </a:r>
              <a:endParaRPr kumimoji="0" lang="ru-RU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862" y="6684"/>
              <a:ext cx="1890" cy="1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Комитет по порядку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5052" y="6684"/>
              <a:ext cx="1848" cy="1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Комитет по учебе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9282" y="6684"/>
              <a:ext cx="1926" cy="1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Комитет по печати и информации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7137" y="6684"/>
              <a:ext cx="1848" cy="1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Комитет по культуре</a:t>
              </a:r>
              <a:endParaRPr kumimoji="0" lang="ru-RU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107" name="AutoShape 11"/>
            <p:cNvCxnSpPr>
              <a:cxnSpLocks noChangeShapeType="1"/>
            </p:cNvCxnSpPr>
            <p:nvPr/>
          </p:nvCxnSpPr>
          <p:spPr bwMode="auto">
            <a:xfrm flipH="1">
              <a:off x="4211" y="6181"/>
              <a:ext cx="406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8" name="AutoShape 12"/>
            <p:cNvCxnSpPr>
              <a:cxnSpLocks noChangeShapeType="1"/>
            </p:cNvCxnSpPr>
            <p:nvPr/>
          </p:nvCxnSpPr>
          <p:spPr bwMode="auto">
            <a:xfrm>
              <a:off x="7743" y="6181"/>
              <a:ext cx="326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09" name="AutoShape 13"/>
            <p:cNvCxnSpPr>
              <a:cxnSpLocks noChangeShapeType="1"/>
            </p:cNvCxnSpPr>
            <p:nvPr/>
          </p:nvCxnSpPr>
          <p:spPr bwMode="auto">
            <a:xfrm>
              <a:off x="6154" y="6181"/>
              <a:ext cx="27" cy="50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0" name="AutoShape 14"/>
            <p:cNvCxnSpPr>
              <a:cxnSpLocks noChangeShapeType="1"/>
            </p:cNvCxnSpPr>
            <p:nvPr/>
          </p:nvCxnSpPr>
          <p:spPr bwMode="auto">
            <a:xfrm flipH="1">
              <a:off x="2391" y="5842"/>
              <a:ext cx="1941" cy="8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4111" name="AutoShape 15"/>
            <p:cNvCxnSpPr>
              <a:cxnSpLocks noChangeShapeType="1"/>
            </p:cNvCxnSpPr>
            <p:nvPr/>
          </p:nvCxnSpPr>
          <p:spPr bwMode="auto">
            <a:xfrm>
              <a:off x="8069" y="5842"/>
              <a:ext cx="1916" cy="84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1445</Words>
  <Application>Microsoft Office PowerPoint</Application>
  <PresentationFormat>Экран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prepod</dc:creator>
  <cp:lastModifiedBy>prepod</cp:lastModifiedBy>
  <cp:revision>13</cp:revision>
  <dcterms:created xsi:type="dcterms:W3CDTF">2016-03-30T21:26:57Z</dcterms:created>
  <dcterms:modified xsi:type="dcterms:W3CDTF">2016-03-31T06:51:31Z</dcterms:modified>
</cp:coreProperties>
</file>