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50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CF56F7-04E3-4432-A941-7F33EE33C54E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80E2B0-B2BD-4F9D-B534-D8D805CFFAD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0E2B0-B2BD-4F9D-B534-D8D805CFFAD0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0E2B0-B2BD-4F9D-B534-D8D805CFFAD0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43CEB34-C3DD-443B-A053-745E3D61AB6E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E3AA9EF-AE40-4441-B889-BC7EF7AFAF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3CEB34-C3DD-443B-A053-745E3D61AB6E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3AA9EF-AE40-4441-B889-BC7EF7AFAF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3CEB34-C3DD-443B-A053-745E3D61AB6E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3AA9EF-AE40-4441-B889-BC7EF7AFAF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3CEB34-C3DD-443B-A053-745E3D61AB6E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3AA9EF-AE40-4441-B889-BC7EF7AFAFB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3CEB34-C3DD-443B-A053-745E3D61AB6E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3AA9EF-AE40-4441-B889-BC7EF7AFAFB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3CEB34-C3DD-443B-A053-745E3D61AB6E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3AA9EF-AE40-4441-B889-BC7EF7AFAFB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3CEB34-C3DD-443B-A053-745E3D61AB6E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3AA9EF-AE40-4441-B889-BC7EF7AFAFB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3CEB34-C3DD-443B-A053-745E3D61AB6E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3AA9EF-AE40-4441-B889-BC7EF7AFAFB8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3CEB34-C3DD-443B-A053-745E3D61AB6E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3AA9EF-AE40-4441-B889-BC7EF7AFAF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43CEB34-C3DD-443B-A053-745E3D61AB6E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3AA9EF-AE40-4441-B889-BC7EF7AFAFB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3CEB34-C3DD-443B-A053-745E3D61AB6E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E3AA9EF-AE40-4441-B889-BC7EF7AFAFB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43CEB34-C3DD-443B-A053-745E3D61AB6E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E3AA9EF-AE40-4441-B889-BC7EF7AFAFB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4786322"/>
            <a:ext cx="7772400" cy="1199704"/>
          </a:xfrm>
        </p:spPr>
        <p:txBody>
          <a:bodyPr>
            <a:normAutofit/>
          </a:bodyPr>
          <a:lstStyle/>
          <a:p>
            <a:pPr algn="l"/>
            <a:endParaRPr lang="ru-RU" sz="2000" dirty="0"/>
          </a:p>
        </p:txBody>
      </p:sp>
      <p:pic>
        <p:nvPicPr>
          <p:cNvPr id="1026" name="Picture 2" descr="C:\Users\Андрей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357166"/>
            <a:ext cx="7188325" cy="4143404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857752" y="1643050"/>
            <a:ext cx="4041775" cy="3941763"/>
          </a:xfrm>
        </p:spPr>
        <p:txBody>
          <a:bodyPr>
            <a:normAutofit fontScale="92500"/>
          </a:bodyPr>
          <a:lstStyle/>
          <a:p>
            <a:r>
              <a:rPr lang="ru-RU" sz="2100" dirty="0" smtClean="0"/>
              <a:t>Выполнившие нормативы комплекса будут отмечены золотыми , серебряными или бронзовыми знаками отличия, а также получат массовые спортивные разряды и звания.</a:t>
            </a:r>
          </a:p>
          <a:p>
            <a:pPr>
              <a:buNone/>
            </a:pPr>
            <a:endParaRPr lang="ru-RU" sz="2100" dirty="0" smtClean="0"/>
          </a:p>
          <a:p>
            <a:r>
              <a:rPr lang="ru-RU" sz="2100" dirty="0" smtClean="0"/>
              <a:t>Обладание такими знаками отличия даст бонусы при поступлении в высшие учебные заведения. </a:t>
            </a:r>
          </a:p>
          <a:p>
            <a:endParaRPr lang="ru-RU" dirty="0" smtClean="0"/>
          </a:p>
        </p:txBody>
      </p:sp>
      <p:pic>
        <p:nvPicPr>
          <p:cNvPr id="24578" name="Picture 2" descr="C:\Users\Андрей\Desktop\86_znachok-gto-1-razry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57166"/>
            <a:ext cx="3286124" cy="3286124"/>
          </a:xfrm>
          <a:prstGeom prst="rect">
            <a:avLst/>
          </a:prstGeom>
          <a:noFill/>
        </p:spPr>
      </p:pic>
      <p:pic>
        <p:nvPicPr>
          <p:cNvPr id="24580" name="Picture 4" descr="C:\Users\Андрей\Desktop\znachki_GTO_4_7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286256"/>
            <a:ext cx="4786346" cy="1647444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4876" y="1071546"/>
            <a:ext cx="4041775" cy="3941763"/>
          </a:xfrm>
        </p:spPr>
        <p:txBody>
          <a:bodyPr/>
          <a:lstStyle/>
          <a:p>
            <a:r>
              <a:rPr lang="ru-RU" dirty="0" smtClean="0"/>
              <a:t>Общероссийское движение «Готов к труду и обороне» - программа физкультурной подготовки, которая существовала в нашей стране с 1931 года по 1991 год </a:t>
            </a:r>
            <a:endParaRPr lang="ru-RU" dirty="0"/>
          </a:p>
        </p:txBody>
      </p:sp>
      <p:pic>
        <p:nvPicPr>
          <p:cNvPr id="16386" name="Picture 2" descr="C:\Users\Андрей\Desktop\14760937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7166"/>
            <a:ext cx="4396184" cy="2928958"/>
          </a:xfrm>
          <a:prstGeom prst="rect">
            <a:avLst/>
          </a:prstGeom>
          <a:noFill/>
        </p:spPr>
      </p:pic>
      <p:pic>
        <p:nvPicPr>
          <p:cNvPr id="16387" name="Picture 3" descr="C:\Users\Андрей\Desktop\maxresdefault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643314"/>
            <a:ext cx="4953034" cy="278608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ГТО МНОГО ЛЕТ НАЗАД</a:t>
            </a:r>
            <a:endParaRPr lang="ru-RU" sz="36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 </a:t>
            </a:r>
            <a:r>
              <a:rPr lang="ru-RU" sz="1900" dirty="0" smtClean="0"/>
              <a:t>ГТО охватывало </a:t>
            </a:r>
            <a:r>
              <a:rPr lang="ru-RU" sz="1900" dirty="0" smtClean="0"/>
              <a:t>население в возрасте от 10 до 60 лет. </a:t>
            </a:r>
            <a:endParaRPr lang="ru-RU" sz="1900" dirty="0" smtClean="0"/>
          </a:p>
          <a:p>
            <a:endParaRPr lang="ru-RU" sz="1900" dirty="0" smtClean="0"/>
          </a:p>
          <a:p>
            <a:r>
              <a:rPr lang="ru-RU" sz="1900" dirty="0" smtClean="0"/>
              <a:t>Сдавать </a:t>
            </a:r>
            <a:r>
              <a:rPr lang="ru-RU" sz="1900" dirty="0" smtClean="0"/>
              <a:t>нужно было такие виды упражнений, как бег, прыжки в длину и в высоту, плавание, метание мяча, лыжные гонки, подтягивание на перекладине, стрельба, велокросс, туристский поход и др. </a:t>
            </a:r>
            <a:endParaRPr lang="ru-RU" sz="1900" dirty="0"/>
          </a:p>
        </p:txBody>
      </p:sp>
      <p:pic>
        <p:nvPicPr>
          <p:cNvPr id="17410" name="Picture 2" descr="C:\Users\Андрей\Desktop\фреш-фитнес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14422"/>
            <a:ext cx="3804973" cy="4857784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4876" y="2071678"/>
            <a:ext cx="4041775" cy="3941763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После развала Советского Союза комплекс ГТО был забыт, что отразилось на физической подготовке граждан и, в первую очередь, молодежи. </a:t>
            </a:r>
            <a:endParaRPr lang="ru-RU" sz="1800" dirty="0"/>
          </a:p>
        </p:txBody>
      </p:sp>
      <p:pic>
        <p:nvPicPr>
          <p:cNvPr id="18434" name="Picture 2" descr="C:\Users\Андрей\Desktop\hello_html_65220e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28604"/>
            <a:ext cx="4140096" cy="3714776"/>
          </a:xfrm>
          <a:prstGeom prst="rect">
            <a:avLst/>
          </a:prstGeom>
          <a:noFill/>
        </p:spPr>
      </p:pic>
      <p:pic>
        <p:nvPicPr>
          <p:cNvPr id="18435" name="Picture 3" descr="C:\Users\Андрей\Desktop\znachki_GTO_4_7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4429132"/>
            <a:ext cx="5719116" cy="19685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3438" y="1285860"/>
            <a:ext cx="4041775" cy="394176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По Указу Президента РФ с 1 сентября 2014 года в нашей стране введён Всероссийский физкультурно-спортивный комплекс «Готов к труду и обороне» (ГТО) для решения проблемы продвижения ценностей здорового образа жизни и укрепления здоровья детей. </a:t>
            </a:r>
            <a:endParaRPr lang="ru-RU" dirty="0"/>
          </a:p>
        </p:txBody>
      </p:sp>
      <p:pic>
        <p:nvPicPr>
          <p:cNvPr id="19459" name="Picture 3" descr="C:\Users\Андрей\Desktop\jpg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286124"/>
            <a:ext cx="4133844" cy="2694472"/>
          </a:xfrm>
          <a:prstGeom prst="rect">
            <a:avLst/>
          </a:prstGeom>
          <a:noFill/>
        </p:spPr>
      </p:pic>
      <p:pic>
        <p:nvPicPr>
          <p:cNvPr id="19460" name="Picture 4" descr="C:\Users\Андрей\Desktop\1471608371_pu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28604"/>
            <a:ext cx="4052258" cy="250033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При сдаче норм ГТО существует несколько ступеней:</a:t>
            </a:r>
          </a:p>
          <a:p>
            <a:endParaRPr lang="ru-RU" sz="1800" dirty="0" smtClean="0"/>
          </a:p>
          <a:p>
            <a:pPr>
              <a:buFont typeface="Wingdings" pitchFamily="2" charset="2"/>
              <a:buChar char="§"/>
            </a:pPr>
            <a:r>
              <a:rPr lang="en-US" sz="1800" dirty="0" smtClean="0"/>
              <a:t>I </a:t>
            </a:r>
            <a:r>
              <a:rPr lang="ru-RU" sz="1800" dirty="0" smtClean="0"/>
              <a:t>ступень – школьники 6-8 лет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 smtClean="0"/>
              <a:t>II </a:t>
            </a:r>
            <a:r>
              <a:rPr lang="ru-RU" sz="1800" dirty="0" smtClean="0"/>
              <a:t>ступень – школьники 9-10 лет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 smtClean="0"/>
              <a:t>III </a:t>
            </a:r>
            <a:r>
              <a:rPr lang="ru-RU" sz="1800" dirty="0" smtClean="0"/>
              <a:t>ступень – школьники 11-12 лет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 smtClean="0"/>
              <a:t>IV </a:t>
            </a:r>
            <a:r>
              <a:rPr lang="ru-RU" sz="1800" dirty="0" smtClean="0"/>
              <a:t>ступень - школьники 13-15 лет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 smtClean="0"/>
              <a:t>V </a:t>
            </a:r>
            <a:r>
              <a:rPr lang="ru-RU" sz="1800" dirty="0" smtClean="0"/>
              <a:t>ступень – школьники 16-17 лет</a:t>
            </a:r>
          </a:p>
          <a:p>
            <a:pPr>
              <a:buFont typeface="Wingdings" pitchFamily="2" charset="2"/>
              <a:buChar char="§"/>
            </a:pPr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Ступени ГТО</a:t>
            </a:r>
            <a:endParaRPr lang="ru-RU" sz="3600" dirty="0"/>
          </a:p>
        </p:txBody>
      </p:sp>
      <p:pic>
        <p:nvPicPr>
          <p:cNvPr id="20482" name="Picture 2" descr="C:\Users\Андрей\Desktop\68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000504"/>
            <a:ext cx="3810000" cy="2540000"/>
          </a:xfrm>
          <a:prstGeom prst="rect">
            <a:avLst/>
          </a:prstGeom>
          <a:noFill/>
        </p:spPr>
      </p:pic>
      <p:pic>
        <p:nvPicPr>
          <p:cNvPr id="20483" name="Picture 3" descr="C:\Users\Андрей\Desktop\IMG_48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4000504"/>
            <a:ext cx="3746834" cy="250033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VI </a:t>
            </a:r>
            <a:r>
              <a:rPr lang="ru-RU" sz="1800" dirty="0" smtClean="0"/>
              <a:t>ступень – мужчины 18-29 лет</a:t>
            </a:r>
          </a:p>
          <a:p>
            <a:r>
              <a:rPr lang="en-US" sz="1800" dirty="0" smtClean="0"/>
              <a:t>VII </a:t>
            </a:r>
            <a:r>
              <a:rPr lang="ru-RU" sz="1800" dirty="0" smtClean="0"/>
              <a:t>ступень – мужчины 30-39 лет</a:t>
            </a:r>
          </a:p>
          <a:p>
            <a:r>
              <a:rPr lang="en-US" sz="1800" dirty="0" smtClean="0"/>
              <a:t>VIII</a:t>
            </a:r>
            <a:r>
              <a:rPr lang="ru-RU" sz="1800" dirty="0" smtClean="0"/>
              <a:t> ступень – мужчины 40-49 лет</a:t>
            </a:r>
          </a:p>
          <a:p>
            <a:r>
              <a:rPr lang="en-US" sz="1800" dirty="0" smtClean="0"/>
              <a:t>IX </a:t>
            </a:r>
            <a:r>
              <a:rPr lang="ru-RU" sz="1800" dirty="0" smtClean="0"/>
              <a:t>ступень – мужчины 50-59 лет</a:t>
            </a:r>
          </a:p>
          <a:p>
            <a:r>
              <a:rPr lang="en-US" sz="1800" dirty="0" smtClean="0"/>
              <a:t>X </a:t>
            </a:r>
            <a:r>
              <a:rPr lang="ru-RU" sz="1800" dirty="0" smtClean="0"/>
              <a:t>ступень – мужчины 60-69 лет</a:t>
            </a:r>
          </a:p>
          <a:p>
            <a:r>
              <a:rPr lang="en-US" sz="1800" dirty="0" smtClean="0"/>
              <a:t>XI </a:t>
            </a:r>
            <a:r>
              <a:rPr lang="ru-RU" sz="1800" dirty="0" smtClean="0"/>
              <a:t>ступень – мужчины 70 лет и старше </a:t>
            </a:r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Ступени ГТО для мужчин</a:t>
            </a:r>
            <a:endParaRPr lang="ru-RU" sz="3600" dirty="0"/>
          </a:p>
        </p:txBody>
      </p:sp>
      <p:pic>
        <p:nvPicPr>
          <p:cNvPr id="21506" name="Picture 2" descr="C:\Users\Андрей\Desktop\wx10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643314"/>
            <a:ext cx="4044223" cy="2692404"/>
          </a:xfrm>
          <a:prstGeom prst="rect">
            <a:avLst/>
          </a:prstGeom>
          <a:noFill/>
        </p:spPr>
      </p:pic>
      <p:pic>
        <p:nvPicPr>
          <p:cNvPr id="21507" name="Picture 3" descr="C:\Users\Андрей\Desktop\698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643314"/>
            <a:ext cx="3972375" cy="2649543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VI </a:t>
            </a:r>
            <a:r>
              <a:rPr lang="ru-RU" sz="1800" dirty="0" smtClean="0"/>
              <a:t>ступень </a:t>
            </a:r>
            <a:r>
              <a:rPr lang="ru-RU" sz="1800" dirty="0" smtClean="0"/>
              <a:t>– женщины 18-29 </a:t>
            </a:r>
            <a:r>
              <a:rPr lang="ru-RU" sz="1800" dirty="0" smtClean="0"/>
              <a:t>лет</a:t>
            </a:r>
          </a:p>
          <a:p>
            <a:r>
              <a:rPr lang="en-US" sz="1800" dirty="0" smtClean="0"/>
              <a:t>VII </a:t>
            </a:r>
            <a:r>
              <a:rPr lang="ru-RU" sz="1800" dirty="0" smtClean="0"/>
              <a:t>ступень – женщины</a:t>
            </a:r>
            <a:r>
              <a:rPr lang="ru-RU" sz="1800" dirty="0" smtClean="0"/>
              <a:t> </a:t>
            </a:r>
            <a:r>
              <a:rPr lang="ru-RU" sz="1800" dirty="0" smtClean="0"/>
              <a:t>30-39 лет</a:t>
            </a:r>
          </a:p>
          <a:p>
            <a:r>
              <a:rPr lang="en-US" sz="1800" dirty="0" smtClean="0"/>
              <a:t>VIII</a:t>
            </a:r>
            <a:r>
              <a:rPr lang="ru-RU" sz="1800" dirty="0" smtClean="0"/>
              <a:t> ступень – женщины</a:t>
            </a:r>
            <a:r>
              <a:rPr lang="ru-RU" sz="1800" dirty="0" smtClean="0"/>
              <a:t> </a:t>
            </a:r>
            <a:r>
              <a:rPr lang="ru-RU" sz="1800" dirty="0" smtClean="0"/>
              <a:t>40-49 лет</a:t>
            </a:r>
          </a:p>
          <a:p>
            <a:r>
              <a:rPr lang="en-US" sz="1800" dirty="0" smtClean="0"/>
              <a:t>IX </a:t>
            </a:r>
            <a:r>
              <a:rPr lang="ru-RU" sz="1800" dirty="0" smtClean="0"/>
              <a:t>ступень – женщины</a:t>
            </a:r>
            <a:r>
              <a:rPr lang="ru-RU" sz="1800" dirty="0" smtClean="0"/>
              <a:t> </a:t>
            </a:r>
            <a:r>
              <a:rPr lang="ru-RU" sz="1800" dirty="0" smtClean="0"/>
              <a:t>50-59 лет</a:t>
            </a:r>
          </a:p>
          <a:p>
            <a:r>
              <a:rPr lang="en-US" sz="1800" dirty="0" smtClean="0"/>
              <a:t>X </a:t>
            </a:r>
            <a:r>
              <a:rPr lang="ru-RU" sz="1800" dirty="0" smtClean="0"/>
              <a:t>ступень – женщины</a:t>
            </a:r>
            <a:r>
              <a:rPr lang="ru-RU" sz="1800" dirty="0" smtClean="0"/>
              <a:t> </a:t>
            </a:r>
            <a:r>
              <a:rPr lang="ru-RU" sz="1800" dirty="0" smtClean="0"/>
              <a:t>60-69 лет</a:t>
            </a:r>
          </a:p>
          <a:p>
            <a:r>
              <a:rPr lang="en-US" sz="1800" dirty="0" smtClean="0"/>
              <a:t>XI </a:t>
            </a:r>
            <a:r>
              <a:rPr lang="ru-RU" sz="1800" dirty="0" smtClean="0"/>
              <a:t>ступень – женщины 70 лет и старше </a:t>
            </a:r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Ступени ГТО для женщин</a:t>
            </a:r>
            <a:endParaRPr lang="ru-RU" sz="3600" dirty="0"/>
          </a:p>
        </p:txBody>
      </p:sp>
      <p:pic>
        <p:nvPicPr>
          <p:cNvPr id="22530" name="Picture 2" descr="C:\Users\Андрей\Desktop\9_7e2ff0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643314"/>
            <a:ext cx="3922711" cy="2928958"/>
          </a:xfrm>
          <a:prstGeom prst="rect">
            <a:avLst/>
          </a:prstGeom>
          <a:noFill/>
        </p:spPr>
      </p:pic>
      <p:pic>
        <p:nvPicPr>
          <p:cNvPr id="22531" name="Picture 3" descr="C:\Users\Андрей\Desktop\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643314"/>
            <a:ext cx="4298522" cy="285752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Виды испытаний</a:t>
            </a:r>
            <a:endParaRPr lang="ru-RU" dirty="0"/>
          </a:p>
        </p:txBody>
      </p:sp>
      <p:pic>
        <p:nvPicPr>
          <p:cNvPr id="23554" name="Picture 2" descr="C:\Users\Андрей\Desktop\GTO_1.png"/>
          <p:cNvPicPr>
            <a:picLocks noChangeAspect="1" noChangeArrowheads="1"/>
          </p:cNvPicPr>
          <p:nvPr/>
        </p:nvPicPr>
        <p:blipFill>
          <a:blip r:embed="rId2" cstate="print"/>
          <a:srcRect b="2425"/>
          <a:stretch>
            <a:fillRect/>
          </a:stretch>
        </p:blipFill>
        <p:spPr bwMode="auto">
          <a:xfrm>
            <a:off x="928662" y="1111041"/>
            <a:ext cx="7286676" cy="5746959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62</TotalTime>
  <Words>254</Words>
  <Application>Microsoft Office PowerPoint</Application>
  <PresentationFormat>Экран (4:3)</PresentationFormat>
  <Paragraphs>35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Открытая</vt:lpstr>
      <vt:lpstr>Слайд 1</vt:lpstr>
      <vt:lpstr>Слайд 2</vt:lpstr>
      <vt:lpstr>ГТО МНОГО ЛЕТ НАЗАД</vt:lpstr>
      <vt:lpstr>Слайд 4</vt:lpstr>
      <vt:lpstr>Слайд 5</vt:lpstr>
      <vt:lpstr>Ступени ГТО</vt:lpstr>
      <vt:lpstr>Ступени ГТО для мужчин</vt:lpstr>
      <vt:lpstr>Ступени ГТО для женщин</vt:lpstr>
      <vt:lpstr>Виды испытаний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Андрей</cp:lastModifiedBy>
  <cp:revision>7</cp:revision>
  <dcterms:created xsi:type="dcterms:W3CDTF">2017-01-15T11:17:19Z</dcterms:created>
  <dcterms:modified xsi:type="dcterms:W3CDTF">2017-01-15T12:20:03Z</dcterms:modified>
</cp:coreProperties>
</file>