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Пичугин" initials="ИП" lastIdx="3" clrIdx="0">
    <p:extLst>
      <p:ext uri="{19B8F6BF-5375-455C-9EA6-DF929625EA0E}">
        <p15:presenceInfo xmlns:p15="http://schemas.microsoft.com/office/powerpoint/2012/main" userId="dcd4da79ba4f3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4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85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F12F5-5135-46F8-9B99-B81622B6776C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43509-F9CB-4A04-98CB-DC98652C6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6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3509-F9CB-4A04-98CB-DC98652C66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2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07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3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59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4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2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005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323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2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3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51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8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4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4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92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2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81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8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D146B-CFE0-41C8-91FB-7E535BBAC70C}" type="datetimeFigureOut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CF4B5-B5D7-41FB-AE31-0530167CD5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042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7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Своя Игра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317048"/>
            <a:ext cx="12191999" cy="74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57511"/>
            <a:ext cx="8524164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Математические понятия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Расстояние </a:t>
            </a:r>
            <a:r>
              <a:rPr lang="ru-RU" sz="2800" dirty="0"/>
              <a:t>(в единичных отрезках) от начала </a:t>
            </a:r>
            <a:r>
              <a:rPr lang="ru-RU" sz="2800" dirty="0" smtClean="0"/>
              <a:t>координат </a:t>
            </a:r>
            <a:r>
              <a:rPr lang="ru-RU" sz="2800" dirty="0"/>
              <a:t>до точки </a:t>
            </a:r>
            <a:r>
              <a:rPr lang="ru-RU" sz="2800" dirty="0" smtClean="0"/>
              <a:t> А называют...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3600" dirty="0"/>
              <a:t>Ответ</a:t>
            </a:r>
            <a:r>
              <a:rPr lang="ru-RU" sz="3600" dirty="0" smtClean="0"/>
              <a:t>: Модулем числа 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305762" y="1027906"/>
            <a:ext cx="77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</a:t>
            </a:r>
            <a:endParaRPr lang="ru-RU" sz="32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33232" y="5977720"/>
            <a:ext cx="1009935" cy="750626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19" y="657511"/>
            <a:ext cx="7664355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математические понятия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873853" cy="128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Два </a:t>
            </a:r>
            <a:r>
              <a:rPr lang="ru-RU" sz="2800" dirty="0"/>
              <a:t>числа или выражения, соединенных знаками (больше) или (меньше</a:t>
            </a:r>
            <a:r>
              <a:rPr lang="ru-RU" sz="2800" dirty="0" smtClean="0"/>
              <a:t>) это?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364523" y="1027904"/>
            <a:ext cx="102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30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4517409"/>
            <a:ext cx="434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Неравенство</a:t>
            </a:r>
            <a:endParaRPr lang="ru-RU" sz="3600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2" y="5748454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51760"/>
            <a:ext cx="11283287" cy="145626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Математические</a:t>
            </a:r>
            <a:r>
              <a:rPr lang="ru-RU" dirty="0" smtClean="0"/>
              <a:t> Понятия                                                   </a:t>
            </a:r>
            <a:r>
              <a:rPr lang="ru-RU" sz="3200" dirty="0" smtClean="0"/>
              <a:t>40</a:t>
            </a:r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43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Утверждение</a:t>
            </a:r>
            <a:r>
              <a:rPr lang="ru-RU" sz="2800" dirty="0"/>
              <a:t>, которое было доказано на основе ранее установленных </a:t>
            </a:r>
            <a:r>
              <a:rPr lang="ru-RU" sz="2800" dirty="0" smtClean="0"/>
              <a:t>утверждений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4839105"/>
            <a:ext cx="372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Теорема</a:t>
            </a:r>
            <a:endParaRPr lang="ru-RU" sz="3600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9" y="5829061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13886"/>
            <a:ext cx="11296933" cy="145626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математические</a:t>
            </a:r>
            <a:r>
              <a:rPr lang="ru-RU" dirty="0" smtClean="0"/>
              <a:t> </a:t>
            </a:r>
            <a:r>
              <a:rPr lang="ru-RU" sz="3200" dirty="0" smtClean="0"/>
              <a:t>понятия</a:t>
            </a:r>
            <a:r>
              <a:rPr lang="ru-RU" dirty="0" smtClean="0"/>
              <a:t>                                                     </a:t>
            </a:r>
            <a:r>
              <a:rPr lang="ru-RU" sz="3200" dirty="0" smtClean="0"/>
              <a:t>50</a:t>
            </a:r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187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 отношение длины линии на чертеже к длине соответствующей линии в натуре.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1570" y="4367284"/>
            <a:ext cx="439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Масштаб</a:t>
            </a:r>
            <a:endParaRPr lang="ru-RU" sz="3600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3" y="5792146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4052454" cy="1456267"/>
          </a:xfrm>
        </p:spPr>
        <p:txBody>
          <a:bodyPr>
            <a:normAutofit/>
          </a:bodyPr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28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Ч</a:t>
            </a:r>
            <a:r>
              <a:rPr lang="ru-RU" sz="3600" dirty="0" smtClean="0"/>
              <a:t>исло</a:t>
            </a:r>
            <a:r>
              <a:rPr lang="ru-RU" sz="3600" dirty="0"/>
              <a:t>, состоящее из одной или нескольких равных частей (долей) единицы.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0618" y="1045345"/>
            <a:ext cx="156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2411" y="4323205"/>
            <a:ext cx="283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Дробь</a:t>
            </a:r>
            <a:endParaRPr lang="ru-RU" sz="3200" dirty="0"/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5802186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5077690" cy="1456267"/>
          </a:xfrm>
        </p:spPr>
        <p:txBody>
          <a:bodyPr/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148128"/>
            <a:ext cx="10131425" cy="128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классе  30  учащихся, отсутствуют четверо. Какая часть учащихся отсутствует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296906" y="1014567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20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182" y="4364182"/>
                <a:ext cx="890847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/>
                  <a:t>Ответ: В классе отсутствует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600" dirty="0" smtClean="0"/>
                  <a:t> учащихся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2" y="4364182"/>
                <a:ext cx="8908472" cy="879215"/>
              </a:xfrm>
              <a:prstGeom prst="rect">
                <a:avLst/>
              </a:prstGeom>
              <a:blipFill>
                <a:blip r:embed="rId2"/>
                <a:stretch>
                  <a:fillRect l="-2122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00" y="5733375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1798092" cy="1456267"/>
          </a:xfrm>
        </p:spPr>
        <p:txBody>
          <a:bodyPr/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2154829"/>
                <a:ext cx="9826389" cy="1286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Килограмм сахара стоит 88 рублей. Сколько стоит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кг сахара?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 smtClean="0"/>
                  <a:t>кг</a:t>
                </a:r>
                <a:r>
                  <a:rPr lang="ru-RU" sz="2800" dirty="0"/>
                  <a:t>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/>
                  <a:t>кг</a:t>
                </a:r>
                <a:r>
                  <a:rPr lang="ru-RU" sz="2800" dirty="0"/>
                  <a:t>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/>
                  <a:t>кг</a:t>
                </a:r>
                <a:r>
                  <a:rPr lang="ru-RU" sz="2800" dirty="0"/>
                  <a:t>?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2154829"/>
                <a:ext cx="9826389" cy="1286933"/>
              </a:xfrm>
              <a:blipFill>
                <a:blip r:embed="rId2"/>
                <a:stretch>
                  <a:fillRect l="-1304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79838" y="1014567"/>
            <a:ext cx="124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9324" y="4817659"/>
            <a:ext cx="1046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44 рубля; 22 рубля; 33 рубля; 121 рубль</a:t>
            </a:r>
            <a:endParaRPr lang="ru-RU" sz="36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5775353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1784444" cy="1456267"/>
          </a:xfrm>
        </p:spPr>
        <p:txBody>
          <a:bodyPr/>
          <a:lstStyle/>
          <a:p>
            <a:r>
              <a:rPr lang="ru-RU" dirty="0" smtClean="0"/>
              <a:t>Дроби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669136" cy="189767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Мама испекла пирожки. Маша съела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 smtClean="0"/>
                  <a:t> всех </a:t>
                </a:r>
                <a:r>
                  <a:rPr lang="ru-RU" sz="2800" dirty="0"/>
                  <a:t>испеченных пирожков и еще один. После этого Антон </a:t>
                </a:r>
                <a:r>
                  <a:rPr lang="ru-RU" sz="2800" dirty="0" smtClean="0"/>
                  <a:t>съел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 smtClean="0"/>
                  <a:t> </a:t>
                </a:r>
                <a:r>
                  <a:rPr lang="ru-RU" sz="2800" dirty="0"/>
                  <a:t>всех оставшихся пирожков и еще один. И, наконец, Вера съела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 smtClean="0"/>
                  <a:t> последнего </a:t>
                </a:r>
                <a:r>
                  <a:rPr lang="ru-RU" sz="2800" dirty="0"/>
                  <a:t>остатка и последний пирожок. Сколько пирожков испекла мама?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669136" cy="1897670"/>
              </a:xfrm>
              <a:blipFill>
                <a:blip r:embed="rId2"/>
                <a:stretch>
                  <a:fillRect l="-1200" t="-9615" r="-1886"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54937" y="954711"/>
            <a:ext cx="122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1335" y="5227093"/>
            <a:ext cx="494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39 пирожков</a:t>
            </a:r>
            <a:endParaRPr lang="ru-RU" sz="36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1" y="5910948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1798092" cy="1456267"/>
          </a:xfrm>
        </p:spPr>
        <p:txBody>
          <a:bodyPr/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897039"/>
                <a:ext cx="10131425" cy="15319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4000" dirty="0" smtClean="0"/>
                  <a:t>Вычислите: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0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000" dirty="0" smtClean="0"/>
                  <a:t>​</a:t>
                </a:r>
                <a:r>
                  <a:rPr lang="en-US" sz="4000" dirty="0"/>
                  <a:t>	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897039"/>
                <a:ext cx="10131425" cy="1531961"/>
              </a:xfrm>
              <a:blipFill>
                <a:blip r:embed="rId2"/>
                <a:stretch>
                  <a:fillRect l="-2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18916" y="1014567"/>
            <a:ext cx="76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4586364"/>
                <a:ext cx="2961564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/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586364"/>
                <a:ext cx="2961564" cy="878574"/>
              </a:xfrm>
              <a:prstGeom prst="rect">
                <a:avLst/>
              </a:prstGeom>
              <a:blipFill>
                <a:blip r:embed="rId3"/>
                <a:stretch>
                  <a:fillRect l="-6392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" y="5774470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09340"/>
            <a:ext cx="10131425" cy="1856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smtClean="0"/>
              <a:t>Он был </a:t>
            </a:r>
            <a:r>
              <a:rPr lang="ru-RU" sz="2100" dirty="0"/>
              <a:t>греческим математиком и также известен как отец геометрии. </a:t>
            </a:r>
            <a:r>
              <a:rPr lang="ru-RU" sz="2100" dirty="0" smtClean="0"/>
              <a:t>Вероятно</a:t>
            </a:r>
            <a:r>
              <a:rPr lang="ru-RU" sz="2100" dirty="0"/>
              <a:t>, он родился в 325 г. до н.э., хотя место и обстоятельства его рождения и смерти неизвестны и могут быть оценены только приблизительно относительно других людей, упомянутых с ним. Большая часть его работ вращалась вокруг теории чисел и геометрии. Он оказал наибольшее влияние на развитие математики</a:t>
            </a:r>
            <a:r>
              <a:rPr lang="ru-RU" sz="2100" dirty="0" smtClean="0"/>
              <a:t>. </a:t>
            </a:r>
            <a:endParaRPr lang="ru-RU" sz="2100" dirty="0"/>
          </a:p>
          <a:p>
            <a:pPr marL="0" indent="0">
              <a:buNone/>
            </a:pPr>
            <a:r>
              <a:rPr lang="ru-RU" sz="2100" b="1" dirty="0" smtClean="0"/>
              <a:t>Кто это?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65607"/>
            <a:ext cx="4057934" cy="3400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4965677"/>
            <a:ext cx="343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Ответ: Евклид</a:t>
            </a:r>
            <a:endParaRPr lang="ru-RU" sz="36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36" y="5662826"/>
            <a:ext cx="1030313" cy="768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89346" y="1014567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92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53471"/>
              </p:ext>
            </p:extLst>
          </p:nvPr>
        </p:nvGraphicFramePr>
        <p:xfrm>
          <a:off x="332098" y="417095"/>
          <a:ext cx="9934851" cy="541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9209">
                  <a:extLst>
                    <a:ext uri="{9D8B030D-6E8A-4147-A177-3AD203B41FA5}">
                      <a16:colId xmlns:a16="http://schemas.microsoft.com/office/drawing/2014/main" val="1241572428"/>
                    </a:ext>
                  </a:extLst>
                </a:gridCol>
                <a:gridCol w="1199035">
                  <a:extLst>
                    <a:ext uri="{9D8B030D-6E8A-4147-A177-3AD203B41FA5}">
                      <a16:colId xmlns:a16="http://schemas.microsoft.com/office/drawing/2014/main" val="3492210073"/>
                    </a:ext>
                  </a:extLst>
                </a:gridCol>
                <a:gridCol w="1172681">
                  <a:extLst>
                    <a:ext uri="{9D8B030D-6E8A-4147-A177-3AD203B41FA5}">
                      <a16:colId xmlns:a16="http://schemas.microsoft.com/office/drawing/2014/main" val="2098634807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702004412"/>
                    </a:ext>
                  </a:extLst>
                </a:gridCol>
                <a:gridCol w="1199034">
                  <a:extLst>
                    <a:ext uri="{9D8B030D-6E8A-4147-A177-3AD203B41FA5}">
                      <a16:colId xmlns:a16="http://schemas.microsoft.com/office/drawing/2014/main" val="2329454776"/>
                    </a:ext>
                  </a:extLst>
                </a:gridCol>
                <a:gridCol w="1199033">
                  <a:extLst>
                    <a:ext uri="{9D8B030D-6E8A-4147-A177-3AD203B41FA5}">
                      <a16:colId xmlns:a16="http://schemas.microsoft.com/office/drawing/2014/main" val="300648857"/>
                    </a:ext>
                  </a:extLst>
                </a:gridCol>
              </a:tblGrid>
              <a:tr h="10820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Логические задачи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" action="ppaction://hlinksldjump"/>
                        </a:rPr>
                        <a:t>10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3" action="ppaction://hlinksldjump"/>
                        </a:rPr>
                        <a:t>20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4" action="ppaction://hlinksldjump"/>
                        </a:rPr>
                        <a:t>30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5" action="ppaction://hlinksldjump"/>
                        </a:rPr>
                        <a:t>40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6" action="ppaction://hlinksldjump"/>
                        </a:rPr>
                        <a:t>50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576311"/>
                  </a:ext>
                </a:extLst>
              </a:tr>
              <a:tr h="10820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Математические</a:t>
                      </a:r>
                      <a:r>
                        <a:rPr lang="ru-RU" sz="3200" baseline="0" dirty="0" smtClean="0"/>
                        <a:t> понятия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7" action="ppaction://hlinksldjump"/>
                        </a:rPr>
                        <a:t>10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8" action="ppaction://hlinksldjump"/>
                        </a:rPr>
                        <a:t>20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9" action="ppaction://hlinksldjump"/>
                        </a:rPr>
                        <a:t>30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0" action="ppaction://hlinksldjump"/>
                        </a:rPr>
                        <a:t>40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1" action="ppaction://hlinksldjump"/>
                        </a:rPr>
                        <a:t>50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994668"/>
                  </a:ext>
                </a:extLst>
              </a:tr>
              <a:tr h="10820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Дроби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2" action="ppaction://hlinksldjump"/>
                        </a:rPr>
                        <a:t>10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3" action="ppaction://hlinksldjump"/>
                        </a:rPr>
                        <a:t>20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4" action="ppaction://hlinksldjump"/>
                        </a:rPr>
                        <a:t>30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5" action="ppaction://hlinksldjump"/>
                        </a:rPr>
                        <a:t>40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6" action="ppaction://hlinksldjump"/>
                        </a:rPr>
                        <a:t>50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722405"/>
                  </a:ext>
                </a:extLst>
              </a:tr>
              <a:tr h="10820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Великие</a:t>
                      </a:r>
                      <a:r>
                        <a:rPr lang="ru-RU" sz="3200" baseline="0" dirty="0" smtClean="0"/>
                        <a:t> математики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7" action="ppaction://hlinksldjump"/>
                        </a:rPr>
                        <a:t>10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8" action="ppaction://hlinksldjump"/>
                        </a:rPr>
                        <a:t>20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9" action="ppaction://hlinksldjump"/>
                        </a:rPr>
                        <a:t>30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0" action="ppaction://hlinksldjump"/>
                        </a:rPr>
                        <a:t>40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1" action="ppaction://hlinksldjump"/>
                        </a:rPr>
                        <a:t>50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20923"/>
                  </a:ext>
                </a:extLst>
              </a:tr>
              <a:tr h="10820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Цифры</a:t>
                      </a:r>
                      <a:r>
                        <a:rPr lang="ru-RU" sz="3200" baseline="0" dirty="0" smtClean="0"/>
                        <a:t> и числа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2" action="ppaction://hlinksldjump"/>
                        </a:rPr>
                        <a:t>10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3" action="ppaction://hlinksldjump"/>
                        </a:rPr>
                        <a:t>20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4" action="ppaction://hlinksldjump"/>
                        </a:rPr>
                        <a:t>30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5" action="ppaction://hlinksldjump"/>
                        </a:rPr>
                        <a:t>40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6" action="ppaction://hlinksldjump"/>
                        </a:rPr>
                        <a:t>50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642896"/>
                  </a:ext>
                </a:extLst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9705474" y="5999747"/>
            <a:ext cx="2326105" cy="673769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7" action="ppaction://hlinksldjump"/>
          </p:cNvPr>
          <p:cNvSpPr txBox="1"/>
          <p:nvPr/>
        </p:nvSpPr>
        <p:spPr>
          <a:xfrm>
            <a:off x="9705474" y="6044243"/>
            <a:ext cx="291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Финал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230231"/>
            <a:ext cx="7093424" cy="273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Он родился </a:t>
            </a:r>
            <a:r>
              <a:rPr lang="ru-RU" sz="2000" dirty="0"/>
              <a:t>в 287 г. до н.э. и считается одним из величайших математиков всех времен. Он заложил основы нескольких важных математических концепций, лежащих в основе современной математики. Он использовал метод исчерпания, чтобы доказать множество геометрических теорем, таких как площадь круга, площадь поверхности и площадь под параболой. Он также вывел точную аппроксимацию числа Пи методом исчерпания. Его вычисления числа Пи оставались единственным известным способом для вычисления окружности круга в течение нескольких столетий, и именно так он повлиял на раннюю математику.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Кто он?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361" y="1800699"/>
            <a:ext cx="3313140" cy="4780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5281" y="5351820"/>
            <a:ext cx="388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Архимед</a:t>
            </a:r>
            <a:endParaRPr lang="ru-RU" sz="36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62" y="5813485"/>
            <a:ext cx="1030313" cy="768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25367" y="1014567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93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математики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493" y="1855462"/>
            <a:ext cx="7931623" cy="3062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200" dirty="0" smtClean="0"/>
              <a:t>Он жил </a:t>
            </a:r>
            <a:r>
              <a:rPr lang="ru-RU" sz="2200" dirty="0"/>
              <a:t>между 570 и 495 г. до н.э. </a:t>
            </a:r>
            <a:r>
              <a:rPr lang="ru-RU" sz="2200" dirty="0" smtClean="0"/>
              <a:t>Благодаря его теореме, </a:t>
            </a:r>
            <a:r>
              <a:rPr lang="ru-RU" sz="2200" dirty="0"/>
              <a:t>почти каждый школьник знаком с его именем. Его работы позже повлияли на других великих умов, таких как Евклид и Платон. Многие считают его одним из первых великих математиков. Он основал </a:t>
            </a:r>
            <a:r>
              <a:rPr lang="ru-RU" sz="2200" dirty="0" smtClean="0"/>
              <a:t>свой культ</a:t>
            </a:r>
            <a:r>
              <a:rPr lang="ru-RU" sz="2200" dirty="0"/>
              <a:t>, чтобы активно изучать и развивать математику. </a:t>
            </a:r>
            <a:r>
              <a:rPr lang="ru-RU" sz="2200" dirty="0" smtClean="0"/>
              <a:t>Его теорема используется </a:t>
            </a:r>
            <a:r>
              <a:rPr lang="ru-RU" sz="2200" dirty="0"/>
              <a:t>в современных измерениях, хотя некоторые сомневаются в том, что </a:t>
            </a:r>
            <a:r>
              <a:rPr lang="ru-RU" sz="2200" dirty="0" smtClean="0"/>
              <a:t> действительно  он изобрел </a:t>
            </a:r>
            <a:r>
              <a:rPr lang="ru-RU" sz="2200" dirty="0"/>
              <a:t>эту теорему.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/>
              <a:t>О ком идёт речь?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16" y="2961247"/>
            <a:ext cx="3474493" cy="3474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63" y="4917644"/>
            <a:ext cx="478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600" dirty="0" smtClean="0"/>
              <a:t>Ответ: Пифагор</a:t>
            </a:r>
            <a:endParaRPr lang="ru-RU" sz="36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93" y="5667577"/>
            <a:ext cx="1030313" cy="768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6377" y="1014567"/>
            <a:ext cx="260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42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11758"/>
            <a:ext cx="6902355" cy="3398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Он родился </a:t>
            </a:r>
            <a:r>
              <a:rPr lang="ru-RU" sz="2000" dirty="0"/>
              <a:t>в Швейцарии в 1707 году и был самым влиятельным математиком 18-го века. Он внес заметный вклад в теорию графов, топологию, аналитическую теорию чисел и исчисление бесконечно малых. За свою жизнь он опубликовал более 900 работ. Многие из его открытий были использованы при решении реальных проблем. В дань уважения </a:t>
            </a:r>
            <a:r>
              <a:rPr lang="ru-RU" sz="2000" dirty="0" smtClean="0"/>
              <a:t>(этому человеку) и </a:t>
            </a:r>
            <a:r>
              <a:rPr lang="ru-RU" sz="2000" dirty="0"/>
              <a:t>его вкладу в математику  Пьер-Симон Лаплас, известный французский астроном и математик, написал: </a:t>
            </a:r>
          </a:p>
          <a:p>
            <a:pPr marL="0" indent="0">
              <a:buNone/>
            </a:pPr>
            <a:r>
              <a:rPr lang="ru-RU" sz="2000" dirty="0" smtClean="0"/>
              <a:t>«Читайте, ...... </a:t>
            </a:r>
            <a:r>
              <a:rPr lang="ru-RU" sz="2000" dirty="0"/>
              <a:t>читайте его снова и снова, он мастер всех нас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b="1" dirty="0" smtClean="0"/>
              <a:t>Кто это?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24" y="1861150"/>
            <a:ext cx="3663873" cy="4575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362" y="5433468"/>
            <a:ext cx="592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Леонард </a:t>
            </a:r>
            <a:r>
              <a:rPr lang="ru-RU" sz="3600" dirty="0"/>
              <a:t>Эйлер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3" y="5839053"/>
            <a:ext cx="1030313" cy="768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30289" y="991401"/>
            <a:ext cx="244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34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математики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128" y="2398511"/>
            <a:ext cx="2874228" cy="3696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825" y="2855449"/>
            <a:ext cx="34589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А)Карл </a:t>
            </a:r>
            <a:r>
              <a:rPr lang="ru-RU" sz="2200" dirty="0"/>
              <a:t>Фридрих </a:t>
            </a:r>
            <a:r>
              <a:rPr lang="ru-RU" sz="2200" dirty="0" smtClean="0"/>
              <a:t>Гаусс</a:t>
            </a:r>
          </a:p>
          <a:p>
            <a:r>
              <a:rPr lang="ru-RU" sz="2200" dirty="0"/>
              <a:t>В) </a:t>
            </a:r>
            <a:r>
              <a:rPr lang="ru-RU" sz="2200" dirty="0" err="1"/>
              <a:t>Бернхард</a:t>
            </a:r>
            <a:r>
              <a:rPr lang="ru-RU" sz="2200" dirty="0"/>
              <a:t> </a:t>
            </a:r>
            <a:r>
              <a:rPr lang="ru-RU" sz="2200" dirty="0" smtClean="0"/>
              <a:t>Риман</a:t>
            </a:r>
          </a:p>
          <a:p>
            <a:r>
              <a:rPr lang="ru-RU" sz="2200" dirty="0"/>
              <a:t>С) Карл Густав </a:t>
            </a:r>
            <a:r>
              <a:rPr lang="ru-RU" sz="2200" dirty="0" err="1"/>
              <a:t>Джейкоб</a:t>
            </a:r>
            <a:r>
              <a:rPr lang="ru-RU" sz="2200" dirty="0"/>
              <a:t> Якоби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23" y="2907036"/>
            <a:ext cx="2662212" cy="328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3936" y="2360782"/>
            <a:ext cx="122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60423" y="2901615"/>
            <a:ext cx="184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701" y="2065867"/>
            <a:ext cx="3634299" cy="3109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19014" y="1992586"/>
            <a:ext cx="246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319" y="4497039"/>
            <a:ext cx="3190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А-1; В-3; С-2</a:t>
            </a:r>
            <a:endParaRPr lang="ru-RU" sz="3200" dirty="0"/>
          </a:p>
        </p:txBody>
      </p:sp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64" y="5769297"/>
            <a:ext cx="1030313" cy="7681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332191" y="1014567"/>
            <a:ext cx="171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164" y="1860797"/>
            <a:ext cx="308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Соотнеси портреты с именами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78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и числа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33731"/>
            <a:ext cx="10131425" cy="2718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Запишите арабскими цифрами числа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2800" dirty="0" smtClean="0"/>
              <a:t>1)XXVIII</a:t>
            </a:r>
          </a:p>
          <a:p>
            <a:pPr marL="0" indent="0">
              <a:buNone/>
            </a:pPr>
            <a:r>
              <a:rPr lang="en-US" sz="2800" dirty="0" smtClean="0"/>
              <a:t>2)XXXIX</a:t>
            </a:r>
          </a:p>
          <a:p>
            <a:pPr marL="0" indent="0">
              <a:buNone/>
            </a:pPr>
            <a:r>
              <a:rPr lang="en-US" sz="2800" dirty="0" smtClean="0"/>
              <a:t>3)CCCXCVII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304895" y="1014567"/>
            <a:ext cx="177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799" y="4745462"/>
            <a:ext cx="472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1-28; 2-39; 3-397 </a:t>
            </a:r>
            <a:endParaRPr lang="ru-RU" sz="3200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98446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и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70550"/>
            <a:ext cx="10131425" cy="2388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Запишите арабскими цифрами числа</a:t>
            </a:r>
            <a:endParaRPr lang="en-US" sz="3500" dirty="0" smtClean="0"/>
          </a:p>
          <a:p>
            <a:pPr marL="0" indent="0">
              <a:buNone/>
            </a:pPr>
            <a:endParaRPr lang="en-US" sz="3500" dirty="0" smtClean="0"/>
          </a:p>
          <a:p>
            <a:pPr marL="342900" indent="-342900">
              <a:buAutoNum type="arabicParenR"/>
            </a:pPr>
            <a:r>
              <a:rPr lang="en-US" sz="3300" dirty="0" smtClean="0"/>
              <a:t>CMLXIV</a:t>
            </a:r>
          </a:p>
          <a:p>
            <a:pPr marL="342900" indent="-342900">
              <a:buAutoNum type="arabicParenR"/>
            </a:pPr>
            <a:r>
              <a:rPr lang="en-US" sz="3300" dirty="0" smtClean="0"/>
              <a:t>CCCXXVI</a:t>
            </a:r>
          </a:p>
          <a:p>
            <a:pPr marL="342900" indent="-342900">
              <a:buAutoNum type="arabicParenR"/>
            </a:pPr>
            <a:r>
              <a:rPr lang="en-US" sz="3300" dirty="0" smtClean="0"/>
              <a:t>LXXVII</a:t>
            </a:r>
            <a:endParaRPr lang="ru-RU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11286661" y="1014567"/>
            <a:ext cx="247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4796425"/>
            <a:ext cx="529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1-964; 2-326; 3-77</a:t>
            </a:r>
            <a:endParaRPr lang="ru-RU" sz="3200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5649977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и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91695"/>
            <a:ext cx="10131425" cy="2604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dirty="0" smtClean="0"/>
              <a:t>Запиши римскими цифры числа</a:t>
            </a:r>
          </a:p>
          <a:p>
            <a:pPr marL="0" indent="0">
              <a:buNone/>
            </a:pPr>
            <a:endParaRPr lang="ru-RU" sz="4600" dirty="0" smtClean="0"/>
          </a:p>
          <a:p>
            <a:pPr marL="342900" indent="-342900">
              <a:buAutoNum type="arabicParenR"/>
            </a:pPr>
            <a:r>
              <a:rPr lang="ru-RU" sz="4700" dirty="0" smtClean="0"/>
              <a:t>180</a:t>
            </a:r>
          </a:p>
          <a:p>
            <a:pPr marL="342900" indent="-342900">
              <a:buAutoNum type="arabicParenR"/>
            </a:pPr>
            <a:r>
              <a:rPr lang="ru-RU" sz="4700" dirty="0" smtClean="0"/>
              <a:t>891</a:t>
            </a:r>
          </a:p>
          <a:p>
            <a:pPr marL="342900" indent="-342900">
              <a:buAutoNum type="arabicParenR"/>
            </a:pPr>
            <a:r>
              <a:rPr lang="ru-RU" sz="4700" dirty="0" smtClean="0"/>
              <a:t>34</a:t>
            </a:r>
            <a:endParaRPr lang="ru-RU" sz="4700" dirty="0"/>
          </a:p>
        </p:txBody>
      </p:sp>
      <p:sp>
        <p:nvSpPr>
          <p:cNvPr id="4" name="TextBox 3"/>
          <p:cNvSpPr txBox="1"/>
          <p:nvPr/>
        </p:nvSpPr>
        <p:spPr>
          <a:xfrm>
            <a:off x="11331611" y="1014567"/>
            <a:ext cx="258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18742"/>
            <a:ext cx="725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1-С</a:t>
            </a:r>
            <a:r>
              <a:rPr lang="en-US" sz="3200" dirty="0" smtClean="0"/>
              <a:t>LXXX; 2-DCCCXCI; 3-XXXIV</a:t>
            </a:r>
            <a:endParaRPr lang="ru-RU" sz="3200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52494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и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72343"/>
            <a:ext cx="10131425" cy="25109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Запишите римскими цифрами числа</a:t>
            </a:r>
          </a:p>
          <a:p>
            <a:pPr marL="0" indent="0">
              <a:buNone/>
            </a:pPr>
            <a:endParaRPr lang="ru-RU" sz="2800" dirty="0" smtClean="0"/>
          </a:p>
          <a:p>
            <a:pPr marL="342900" indent="-342900">
              <a:buAutoNum type="arabicParenR"/>
            </a:pPr>
            <a:r>
              <a:rPr lang="ru-RU" sz="3000" dirty="0" smtClean="0"/>
              <a:t>5003</a:t>
            </a:r>
          </a:p>
          <a:p>
            <a:pPr marL="342900" indent="-342900">
              <a:buAutoNum type="arabicParenR"/>
            </a:pPr>
            <a:r>
              <a:rPr lang="ru-RU" sz="3000" dirty="0" smtClean="0"/>
              <a:t>574</a:t>
            </a:r>
          </a:p>
          <a:p>
            <a:pPr marL="342900" indent="-342900">
              <a:buAutoNum type="arabicParenR"/>
            </a:pPr>
            <a:r>
              <a:rPr lang="ru-RU" sz="3000" dirty="0" smtClean="0"/>
              <a:t>3527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1371943" y="1014567"/>
            <a:ext cx="164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4760686"/>
            <a:ext cx="838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1-</a:t>
            </a:r>
            <a:r>
              <a:rPr lang="en-US" sz="3200" dirty="0" smtClean="0"/>
              <a:t>MMMMMIII; 2-DLXXIV; 3-MMMDXXVII</a:t>
            </a:r>
            <a:endParaRPr lang="ru-RU" sz="3200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5" y="5646058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и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14285"/>
            <a:ext cx="10131425" cy="2844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Вычислите </a:t>
            </a:r>
          </a:p>
          <a:p>
            <a:pPr marL="0" indent="0">
              <a:buNone/>
            </a:pPr>
            <a:endParaRPr lang="ru-RU" sz="32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L</a:t>
            </a:r>
            <a:r>
              <a:rPr lang="ru-RU" sz="2800" dirty="0"/>
              <a:t>ХХ</a:t>
            </a:r>
            <a:r>
              <a:rPr lang="en-US" sz="2800" dirty="0"/>
              <a:t>IV </a:t>
            </a:r>
            <a:r>
              <a:rPr lang="en-US" sz="2800" dirty="0" smtClean="0"/>
              <a:t>– </a:t>
            </a:r>
            <a:r>
              <a:rPr lang="ru-RU" sz="2800" dirty="0"/>
              <a:t>Х</a:t>
            </a:r>
            <a:r>
              <a:rPr lang="en-US" sz="2800" dirty="0" smtClean="0"/>
              <a:t>LVII</a:t>
            </a:r>
            <a:endParaRPr lang="ru-RU" sz="2800" dirty="0" smtClean="0"/>
          </a:p>
          <a:p>
            <a:pPr marL="342900" indent="-342900">
              <a:buAutoNum type="arabicParenR"/>
            </a:pPr>
            <a:r>
              <a:rPr lang="en-US" sz="2800" dirty="0"/>
              <a:t>CCMII </a:t>
            </a:r>
            <a:r>
              <a:rPr lang="en-US" sz="2800" dirty="0" smtClean="0"/>
              <a:t>– CCDI</a:t>
            </a:r>
            <a:endParaRPr lang="ru-RU" sz="2800" dirty="0" smtClean="0"/>
          </a:p>
          <a:p>
            <a:pPr marL="342900" indent="-342900">
              <a:buAutoNum type="arabicParenR"/>
            </a:pPr>
            <a:r>
              <a:rPr lang="en-US" sz="2800" dirty="0"/>
              <a:t>MMDCXLVIII - MMDXXLIV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277600" y="101456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5065486"/>
            <a:ext cx="541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1-27; 1-501; 3-114</a:t>
            </a:r>
            <a:endParaRPr lang="ru-RU" sz="3200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3" y="5863771"/>
            <a:ext cx="103031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812" y="2553079"/>
            <a:ext cx="10090900" cy="198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Разрежьте </a:t>
            </a:r>
            <a:r>
              <a:rPr lang="ru-RU" sz="3600" dirty="0"/>
              <a:t>квадрат из 16 клеток на 4 равные по форме части так, чтобы в каждой из четырех частей была ровно одна зеленая клетка.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93799"/>
            <a:ext cx="12192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Финал</a:t>
            </a:r>
            <a:endParaRPr lang="ru-RU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487" y="3844564"/>
            <a:ext cx="1908646" cy="188876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70812" y="4747519"/>
            <a:ext cx="5285096" cy="1849224"/>
            <a:chOff x="1070812" y="4747519"/>
            <a:chExt cx="4138863" cy="904875"/>
          </a:xfrm>
        </p:grpSpPr>
        <p:sp>
          <p:nvSpPr>
            <p:cNvPr id="5" name="TextBox 4"/>
            <p:cNvSpPr txBox="1"/>
            <p:nvPr/>
          </p:nvSpPr>
          <p:spPr>
            <a:xfrm>
              <a:off x="1070812" y="4788946"/>
              <a:ext cx="4138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Ответ</a:t>
              </a:r>
              <a:r>
                <a:rPr lang="ru-RU" sz="2800" dirty="0" smtClean="0"/>
                <a:t>: </a:t>
              </a:r>
              <a:endParaRPr lang="ru-RU" sz="36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3043" y="4747519"/>
              <a:ext cx="1487660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7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7736"/>
            <a:ext cx="11353800" cy="10678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Логические задачи                                                                         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1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Изделие весит 89,4 грамма. Сообразите в уме, сколько тонн весит миллион таких изделий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979" y="4443245"/>
            <a:ext cx="1023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3600" dirty="0" smtClean="0"/>
              <a:t>Ответ:  Миллион изделий </a:t>
            </a:r>
            <a:r>
              <a:rPr lang="ru-RU" sz="3600" dirty="0"/>
              <a:t>весит 89,4 </a:t>
            </a:r>
            <a:r>
              <a:rPr lang="ru-RU" sz="3600" dirty="0" smtClean="0"/>
              <a:t>тонны</a:t>
            </a:r>
            <a:endParaRPr lang="ru-RU" sz="4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42415" y="5827594"/>
            <a:ext cx="791570" cy="627797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10581" cy="1456267"/>
          </a:xfrm>
        </p:spPr>
        <p:txBody>
          <a:bodyPr/>
          <a:lstStyle/>
          <a:p>
            <a:r>
              <a:rPr lang="ru-RU" sz="3200" dirty="0" smtClean="0"/>
              <a:t>Логические задачи                                                                           </a:t>
            </a:r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7" y="2065868"/>
            <a:ext cx="10887500" cy="276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Сидя на уроке Дима мечтал: «Если бы к моим деньгам добавить ещё половину да ещё 20 рублей, мне бы хватило денег на комиксы.</a:t>
            </a:r>
          </a:p>
          <a:p>
            <a:pPr marL="0" indent="0">
              <a:buNone/>
            </a:pPr>
            <a:r>
              <a:rPr lang="ru-RU" sz="2800" dirty="0"/>
              <a:t>Сколько денег у Димы, если комиксы стоят 110 рублей?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27546" y="5867400"/>
            <a:ext cx="900753" cy="696036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2280" y="4831308"/>
            <a:ext cx="2794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60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60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48971"/>
            <a:ext cx="10131425" cy="1456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Логические задачи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569493"/>
            <a:ext cx="10131425" cy="4221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Кенгуру мама прыгает за 1 секунду на 3 метра, а её маленький сынишка прыгает на 1 метр за 0,5 секунды.</a:t>
            </a:r>
          </a:p>
          <a:p>
            <a:pPr marL="0" indent="0">
              <a:buNone/>
            </a:pPr>
            <a:r>
              <a:rPr lang="ru-RU" sz="2800" dirty="0"/>
              <a:t>Они одновременно стартовали от бассейна к эвкалипту по </a:t>
            </a:r>
            <a:r>
              <a:rPr lang="ru-RU" sz="2800" dirty="0" smtClean="0"/>
              <a:t>прямой. Сколько </a:t>
            </a:r>
            <a:r>
              <a:rPr lang="ru-RU" sz="2800" dirty="0"/>
              <a:t>секунд мама будет ждать сына под деревом, если расстояние от бассейна до дерева 240 </a:t>
            </a:r>
            <a:r>
              <a:rPr lang="ru-RU" sz="2800" dirty="0" smtClean="0"/>
              <a:t>метров?</a:t>
            </a:r>
            <a:endParaRPr lang="ru-RU" sz="28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600" dirty="0" smtClean="0"/>
              <a:t>Ответ: 40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359704" y="984718"/>
            <a:ext cx="7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</a:t>
            </a:r>
            <a:r>
              <a:rPr lang="ru-RU" sz="3200" dirty="0" smtClean="0"/>
              <a:t>0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22943" y="5791200"/>
            <a:ext cx="1055913" cy="818866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97270"/>
            <a:ext cx="10131425" cy="127379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логические</a:t>
            </a:r>
            <a:r>
              <a:rPr lang="ru-RU" dirty="0" smtClean="0"/>
              <a:t>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5 рыбаков за 5 дней съели 5 карпов. За  сколько дней 15 рыбаков съедят 15 карпов?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Ответ: 5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354255" y="1041779"/>
            <a:ext cx="113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0</a:t>
            </a:r>
            <a:endParaRPr lang="ru-RU" sz="3200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37459" y="5791200"/>
            <a:ext cx="992874" cy="764275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84659"/>
            <a:ext cx="10131425" cy="145626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логические</a:t>
            </a:r>
            <a:r>
              <a:rPr lang="ru-RU" dirty="0" smtClean="0"/>
              <a:t>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Коля выбрал число, разделил его на 7, потом прибавил 7 и результат умножил на 7. Получилось 77. какое число он выбрал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3600" dirty="0" smtClean="0"/>
              <a:t>Ответ:28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353800" y="1020406"/>
            <a:ext cx="216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30</a:t>
            </a:r>
            <a:endParaRPr lang="ru-RU" sz="3200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68087" y="5909481"/>
            <a:ext cx="1061112" cy="805218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506199" cy="1456267"/>
          </a:xfrm>
        </p:spPr>
        <p:txBody>
          <a:bodyPr/>
          <a:lstStyle/>
          <a:p>
            <a:r>
              <a:rPr lang="ru-RU" sz="3200" dirty="0" smtClean="0"/>
              <a:t>Математические</a:t>
            </a:r>
            <a:r>
              <a:rPr lang="ru-RU" dirty="0" smtClean="0"/>
              <a:t> понятия                                                   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70093"/>
            <a:ext cx="10515600" cy="13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Прямоугольник с равными сторонами это?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17387"/>
            <a:ext cx="37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Квадрат</a:t>
            </a:r>
            <a:endParaRPr lang="ru-RU" sz="36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16015" y="5958744"/>
            <a:ext cx="887105" cy="709683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Другая 3">
      <a:dk1>
        <a:sysClr val="windowText" lastClr="000000"/>
      </a:dk1>
      <a:lt1>
        <a:sysClr val="window" lastClr="FFFFFF"/>
      </a:lt1>
      <a:dk2>
        <a:srgbClr val="113051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99FF99"/>
      </a:hlink>
      <a:folHlink>
        <a:srgbClr val="85DFD0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933</TotalTime>
  <Words>918</Words>
  <Application>Microsoft Office PowerPoint</Application>
  <PresentationFormat>Широкоэкранный</PresentationFormat>
  <Paragraphs>172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Небеса</vt:lpstr>
      <vt:lpstr>Своя Игра</vt:lpstr>
      <vt:lpstr>Презентация PowerPoint</vt:lpstr>
      <vt:lpstr>Презентация PowerPoint</vt:lpstr>
      <vt:lpstr>Логические задачи                                                                          10</vt:lpstr>
      <vt:lpstr>Логические задачи                                                                           40</vt:lpstr>
      <vt:lpstr>Логические задачи</vt:lpstr>
      <vt:lpstr> логические Задачи</vt:lpstr>
      <vt:lpstr> логические Задачи</vt:lpstr>
      <vt:lpstr>Математические понятия                                                    10</vt:lpstr>
      <vt:lpstr>Математические понятия</vt:lpstr>
      <vt:lpstr> математические понятия</vt:lpstr>
      <vt:lpstr> Математические Понятия                                                   40           </vt:lpstr>
      <vt:lpstr> математические понятия                                                     50                                   </vt:lpstr>
      <vt:lpstr>Дроби</vt:lpstr>
      <vt:lpstr>Дроби</vt:lpstr>
      <vt:lpstr>Дроби</vt:lpstr>
      <vt:lpstr>Дроби </vt:lpstr>
      <vt:lpstr>Дроби</vt:lpstr>
      <vt:lpstr>Великие математики</vt:lpstr>
      <vt:lpstr>Великие математики</vt:lpstr>
      <vt:lpstr>Великие математики </vt:lpstr>
      <vt:lpstr>Великие математики</vt:lpstr>
      <vt:lpstr>Великие математики</vt:lpstr>
      <vt:lpstr>Цифры и числа </vt:lpstr>
      <vt:lpstr>Цифры и числа</vt:lpstr>
      <vt:lpstr>Цифры и числа</vt:lpstr>
      <vt:lpstr>Цифры и числа</vt:lpstr>
      <vt:lpstr>Цифры и числа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Игорь Пичугин</dc:creator>
  <cp:lastModifiedBy>Игорь Пичугин</cp:lastModifiedBy>
  <cp:revision>53</cp:revision>
  <dcterms:created xsi:type="dcterms:W3CDTF">2020-10-14T16:52:30Z</dcterms:created>
  <dcterms:modified xsi:type="dcterms:W3CDTF">2021-02-12T14:25:59Z</dcterms:modified>
</cp:coreProperties>
</file>