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9" r:id="rId3"/>
    <p:sldId id="260" r:id="rId4"/>
    <p:sldId id="262" r:id="rId5"/>
    <p:sldId id="257" r:id="rId6"/>
    <p:sldId id="261" r:id="rId7"/>
    <p:sldId id="258" r:id="rId8"/>
    <p:sldId id="265" r:id="rId9"/>
    <p:sldId id="266" r:id="rId10"/>
    <p:sldId id="267" r:id="rId11"/>
    <p:sldId id="264" r:id="rId12"/>
    <p:sldId id="263" r:id="rId13"/>
  </p:sldIdLst>
  <p:sldSz cx="12192000" cy="6858000"/>
  <p:notesSz cx="67246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10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A90A-C1C8-4785-8737-A1A02741A97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2D5F-F4AB-4DC2-992C-EA18B9991E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402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A90A-C1C8-4785-8737-A1A02741A97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2D5F-F4AB-4DC2-992C-EA18B9991E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041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A90A-C1C8-4785-8737-A1A02741A97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2D5F-F4AB-4DC2-992C-EA18B9991E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587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A90A-C1C8-4785-8737-A1A02741A97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2D5F-F4AB-4DC2-992C-EA18B9991E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496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A90A-C1C8-4785-8737-A1A02741A97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2D5F-F4AB-4DC2-992C-EA18B9991E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38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A90A-C1C8-4785-8737-A1A02741A97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2D5F-F4AB-4DC2-992C-EA18B9991E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863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A90A-C1C8-4785-8737-A1A02741A97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2D5F-F4AB-4DC2-992C-EA18B9991E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789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A90A-C1C8-4785-8737-A1A02741A97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2D5F-F4AB-4DC2-992C-EA18B9991E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2305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A90A-C1C8-4785-8737-A1A02741A97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2D5F-F4AB-4DC2-992C-EA18B9991E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882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A90A-C1C8-4785-8737-A1A02741A97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2D5F-F4AB-4DC2-992C-EA18B9991E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079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A90A-C1C8-4785-8737-A1A02741A97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2D5F-F4AB-4DC2-992C-EA18B9991E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002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6A90A-C1C8-4785-8737-A1A02741A97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92D5F-F4AB-4DC2-992C-EA18B9991E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439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426589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3166" y="5347062"/>
            <a:ext cx="10058400" cy="1637211"/>
          </a:xfrm>
        </p:spPr>
        <p:txBody>
          <a:bodyPr>
            <a:normAutofit fontScale="92500" lnSpcReduction="10000"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dirty="0" smtClean="0"/>
              <a:t>Математика 6 класс</a:t>
            </a:r>
          </a:p>
          <a:p>
            <a:pPr algn="r"/>
            <a:r>
              <a:rPr lang="ru-RU" dirty="0" smtClean="0"/>
              <a:t>Учитель </a:t>
            </a:r>
            <a:r>
              <a:rPr lang="ru-RU" dirty="0" err="1" smtClean="0"/>
              <a:t>Малета</a:t>
            </a:r>
            <a:r>
              <a:rPr lang="ru-RU" dirty="0" smtClean="0"/>
              <a:t> Ольга Ивановна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1138" y="308008"/>
            <a:ext cx="7267991" cy="53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2811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ценивание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Нет ошибок – «5»</a:t>
            </a:r>
          </a:p>
          <a:p>
            <a:r>
              <a:rPr lang="ru-RU" dirty="0" smtClean="0"/>
              <a:t>1-2 ошибки «4»</a:t>
            </a:r>
          </a:p>
          <a:p>
            <a:r>
              <a:rPr lang="ru-RU" dirty="0" smtClean="0"/>
              <a:t>3  ошибки – «3»</a:t>
            </a:r>
          </a:p>
          <a:p>
            <a:r>
              <a:rPr lang="ru-RU" dirty="0" smtClean="0"/>
              <a:t>Более 3 ошибок «2»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9839" y="1121229"/>
            <a:ext cx="3878035" cy="517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570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Я научился складывать числа с разными знаками</a:t>
            </a:r>
          </a:p>
          <a:p>
            <a:r>
              <a:rPr lang="ru-RU" dirty="0" smtClean="0"/>
              <a:t>Мне еще трудно самостоятельно  выполнять сложение чисел с разными знаками</a:t>
            </a:r>
          </a:p>
          <a:p>
            <a:r>
              <a:rPr lang="ru-RU" dirty="0" smtClean="0"/>
              <a:t>На уроке мне было интересно работать  (не интересно работать)</a:t>
            </a:r>
          </a:p>
          <a:p>
            <a:r>
              <a:rPr lang="ru-RU" dirty="0" smtClean="0"/>
              <a:t>Я оценил свою самостоятельную работу  на «5», на «4», на «3», на «2».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6899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52201"/>
          </a:xfrm>
        </p:spPr>
        <p:txBody>
          <a:bodyPr/>
          <a:lstStyle/>
          <a:p>
            <a:pPr algn="ctr"/>
            <a:r>
              <a:rPr lang="ru-RU" dirty="0" smtClean="0"/>
              <a:t>Спасибо за урок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6583" y="-13063"/>
            <a:ext cx="8399417" cy="629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478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Восстановите алгоритм </a:t>
            </a:r>
            <a:br>
              <a:rPr lang="ru-RU" dirty="0" smtClean="0"/>
            </a:br>
            <a:r>
              <a:rPr lang="ru-RU" dirty="0" smtClean="0"/>
              <a:t>сложения чисел с разными знаками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9843082"/>
              </p:ext>
            </p:extLst>
          </p:nvPr>
        </p:nvGraphicFramePr>
        <p:xfrm>
          <a:off x="577049" y="1825625"/>
          <a:ext cx="10981677" cy="443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977"/>
                <a:gridCol w="9081700"/>
              </a:tblGrid>
              <a:tr h="133246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chemeClr val="tx1"/>
                          </a:solidFill>
                        </a:rPr>
                        <a:t>из большего модуля вычесть меньший модуль     </a:t>
                      </a:r>
                    </a:p>
                    <a:p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903514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chemeClr val="tx1"/>
                          </a:solidFill>
                        </a:rPr>
                        <a:t>перед результатом поставить </a:t>
                      </a:r>
                      <a:r>
                        <a:rPr lang="ru-RU" sz="4400" b="0" dirty="0" smtClean="0">
                          <a:solidFill>
                            <a:schemeClr val="tx1"/>
                          </a:solidFill>
                        </a:rPr>
                        <a:t>знак</a:t>
                      </a:r>
                      <a:r>
                        <a:rPr lang="ru-RU" sz="3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chemeClr val="tx1"/>
                          </a:solidFill>
                        </a:rPr>
                        <a:t>как у слагаемого с БОЛЬШИМ  модулем </a:t>
                      </a:r>
                    </a:p>
                    <a:p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95086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chemeClr val="tx1"/>
                          </a:solidFill>
                        </a:rPr>
                        <a:t>найдите модули слагаемых</a:t>
                      </a:r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3173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Восстановите алгоритм сложения чисел с разными знаками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5663684"/>
              </p:ext>
            </p:extLst>
          </p:nvPr>
        </p:nvGraphicFramePr>
        <p:xfrm>
          <a:off x="577049" y="1825625"/>
          <a:ext cx="10981677" cy="4569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977"/>
                <a:gridCol w="9081700"/>
              </a:tblGrid>
              <a:tr h="133246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chemeClr val="tx1"/>
                          </a:solidFill>
                        </a:rPr>
                        <a:t>из большего модуля вычесть меньший модуль     </a:t>
                      </a:r>
                    </a:p>
                    <a:p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903514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dirty="0" smtClean="0">
                          <a:solidFill>
                            <a:schemeClr val="tx1"/>
                          </a:solidFill>
                        </a:rPr>
                        <a:t>перед результатом поставить знак как у слагаемого с БОЛЬШИМ                                        модулем </a:t>
                      </a:r>
                    </a:p>
                    <a:p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95086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chemeClr val="tx1"/>
                          </a:solidFill>
                        </a:rPr>
                        <a:t>найдите модули слагаемых</a:t>
                      </a:r>
                      <a:endParaRPr lang="ru-RU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95505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Составьте слово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45029" y="2285999"/>
            <a:ext cx="10017031" cy="43039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3180" y="2786742"/>
            <a:ext cx="9404191" cy="303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351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0"/>
            <a:ext cx="10363200" cy="6831013"/>
          </a:xfrm>
        </p:spPr>
      </p:pic>
    </p:spTree>
    <p:extLst>
      <p:ext uri="{BB962C8B-B14F-4D97-AF65-F5344CB8AC3E}">
        <p14:creationId xmlns:p14="http://schemas.microsoft.com/office/powerpoint/2010/main" xmlns="" val="897642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6023" y="731520"/>
            <a:ext cx="1039803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dirty="0" err="1" smtClean="0"/>
              <a:t>Брахмагупта</a:t>
            </a:r>
            <a:r>
              <a:rPr lang="ru-RU" sz="2000" dirty="0" smtClean="0"/>
              <a:t> (</a:t>
            </a:r>
            <a:r>
              <a:rPr lang="ru-RU" sz="2000" dirty="0" err="1" smtClean="0"/>
              <a:t>Brahmagupta</a:t>
            </a:r>
            <a:r>
              <a:rPr lang="ru-RU" sz="2000" dirty="0" smtClean="0"/>
              <a:t>) (598 </a:t>
            </a:r>
            <a:r>
              <a:rPr lang="ru-RU" sz="2000" dirty="0" err="1" smtClean="0"/>
              <a:t>ок</a:t>
            </a:r>
            <a:r>
              <a:rPr lang="ru-RU" sz="2000" dirty="0" smtClean="0"/>
              <a:t>. 665) последний и наиболее выдающийся из древних индийских математиков и астрономов. Родом из </a:t>
            </a:r>
            <a:r>
              <a:rPr lang="ru-RU" sz="2000" dirty="0" err="1" smtClean="0"/>
              <a:t>Удджайны</a:t>
            </a:r>
            <a:r>
              <a:rPr lang="ru-RU" sz="2000" dirty="0" smtClean="0"/>
              <a:t> в Средней Индии, сын </a:t>
            </a:r>
            <a:r>
              <a:rPr lang="ru-RU" sz="2000" dirty="0" err="1" smtClean="0"/>
              <a:t>Джишнугупты</a:t>
            </a:r>
            <a:r>
              <a:rPr lang="ru-RU" sz="2000" dirty="0" smtClean="0"/>
              <a:t>. Был директором астрономической обсерватории. Автор двух известных </a:t>
            </a:r>
            <a:r>
              <a:rPr lang="ru-RU" sz="2000" dirty="0" err="1" smtClean="0"/>
              <a:t>математико</a:t>
            </a:r>
            <a:r>
              <a:rPr lang="ru-RU" sz="2000" dirty="0" smtClean="0"/>
              <a:t> - </a:t>
            </a:r>
            <a:r>
              <a:rPr lang="ru-RU" sz="2000" dirty="0" err="1" smtClean="0"/>
              <a:t>астрономико</a:t>
            </a:r>
            <a:r>
              <a:rPr lang="ru-RU" sz="2000" dirty="0" smtClean="0"/>
              <a:t> - астрологических трудов. 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Основной труд </a:t>
            </a:r>
            <a:r>
              <a:rPr lang="ru-RU" sz="2000" dirty="0" err="1" smtClean="0"/>
              <a:t>Брахмагупты</a:t>
            </a:r>
            <a:r>
              <a:rPr lang="ru-RU" sz="2000" dirty="0" smtClean="0"/>
              <a:t>, " Брахма - </a:t>
            </a:r>
            <a:r>
              <a:rPr lang="ru-RU" sz="2000" dirty="0" err="1" smtClean="0"/>
              <a:t>спхута</a:t>
            </a:r>
            <a:r>
              <a:rPr lang="ru-RU" sz="2000" dirty="0" smtClean="0"/>
              <a:t> - </a:t>
            </a:r>
            <a:r>
              <a:rPr lang="ru-RU" sz="2000" dirty="0" err="1" smtClean="0"/>
              <a:t>сиддханта</a:t>
            </a:r>
            <a:r>
              <a:rPr lang="ru-RU" sz="2000" dirty="0" smtClean="0"/>
              <a:t> " (" Чистая теория Брахмы "; 628 г.), содержит 25 разделов, в которых он исследует вопросы астрономии, астрологии, нумерологии и математики. Две его главы посвящены математике, в том числе арифметической прогрессии и доказательству различных геометрических теорем. Остальные 23 главы посвящены астрономии : в них описаны фазы Луны, соединения планет, солнечные и лунные затмения, даны расчеты положений планет. Труд </a:t>
            </a:r>
            <a:r>
              <a:rPr lang="ru-RU" sz="2000" dirty="0" err="1" smtClean="0"/>
              <a:t>Брахмагупты</a:t>
            </a:r>
            <a:r>
              <a:rPr lang="ru-RU" sz="2000" dirty="0" smtClean="0"/>
              <a:t> был переведен на арабский язык во второй половине VIII в. Перевод, выполненный в виде таблиц </a:t>
            </a:r>
            <a:r>
              <a:rPr lang="ru-RU" sz="2000" dirty="0" err="1" smtClean="0"/>
              <a:t>зиджа</a:t>
            </a:r>
            <a:r>
              <a:rPr lang="ru-RU" sz="2000" dirty="0" smtClean="0"/>
              <a:t> с необходимыми пояснениями и рекомендациями, получил название « Большой </a:t>
            </a:r>
            <a:r>
              <a:rPr lang="ru-RU" sz="2000" dirty="0" err="1" smtClean="0"/>
              <a:t>Синдхинд</a:t>
            </a:r>
            <a:r>
              <a:rPr lang="ru-RU" sz="2000" dirty="0" smtClean="0"/>
              <a:t> ». Таким образом труд попал в Египет, а оттуда в Европу. Вторая работа </a:t>
            </a:r>
            <a:r>
              <a:rPr lang="ru-RU" sz="2000" dirty="0" err="1" smtClean="0"/>
              <a:t>Брахмагупты</a:t>
            </a:r>
            <a:r>
              <a:rPr lang="ru-RU" sz="2000" dirty="0" smtClean="0"/>
              <a:t>, « </a:t>
            </a:r>
            <a:r>
              <a:rPr lang="ru-RU" sz="2000" dirty="0" err="1" smtClean="0"/>
              <a:t>Кхандакхадьяка</a:t>
            </a:r>
            <a:r>
              <a:rPr lang="ru-RU" sz="2000" dirty="0" smtClean="0"/>
              <a:t> » также представляет собой фундаментальный труд по астрономии.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759606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Древнеиндийские правила сложения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480" y="2556932"/>
            <a:ext cx="10615749" cy="3318936"/>
          </a:xfrm>
        </p:spPr>
        <p:txBody>
          <a:bodyPr>
            <a:noAutofit/>
          </a:bodyPr>
          <a:lstStyle/>
          <a:p>
            <a:r>
              <a:rPr lang="ru-RU" sz="4400" dirty="0" smtClean="0"/>
              <a:t>Сумма двух долгов есть долг</a:t>
            </a:r>
          </a:p>
          <a:p>
            <a:r>
              <a:rPr lang="ru-RU" sz="4400" dirty="0" smtClean="0"/>
              <a:t>Сумма двух имуществ есть имущество</a:t>
            </a:r>
          </a:p>
          <a:p>
            <a:r>
              <a:rPr lang="ru-RU" sz="4400" dirty="0" smtClean="0"/>
              <a:t>Сумма имущества и долга есть их разница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521101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. Вариант 1.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0572" y="1654145"/>
            <a:ext cx="6496594" cy="4023360"/>
          </a:xfrm>
        </p:spPr>
        <p:txBody>
          <a:bodyPr/>
          <a:lstStyle/>
          <a:p>
            <a:r>
              <a:rPr lang="ru-RU" sz="2800" b="1" dirty="0"/>
              <a:t>Вычислите: </a:t>
            </a:r>
            <a:endParaRPr lang="ru-RU" sz="2800" b="1" dirty="0" smtClean="0"/>
          </a:p>
          <a:p>
            <a:endParaRPr lang="ru-RU" sz="2800" b="1" dirty="0"/>
          </a:p>
          <a:p>
            <a:r>
              <a:rPr lang="ru-RU" sz="2800" b="1" dirty="0"/>
              <a:t>1. 5+(-2</a:t>
            </a:r>
            <a:r>
              <a:rPr lang="ru-RU" sz="2800" b="1" dirty="0" smtClean="0"/>
              <a:t>)=3</a:t>
            </a:r>
            <a:r>
              <a:rPr lang="ru-RU" sz="2800" b="1" dirty="0"/>
              <a:t>	</a:t>
            </a:r>
            <a:r>
              <a:rPr lang="ru-RU" sz="2800" b="1" dirty="0" smtClean="0"/>
              <a:t>                     4</a:t>
            </a:r>
            <a:r>
              <a:rPr lang="ru-RU" sz="2800" b="1" dirty="0"/>
              <a:t>. 2,5+(-1,3</a:t>
            </a:r>
            <a:r>
              <a:rPr lang="ru-RU" sz="2800" b="1" dirty="0" smtClean="0"/>
              <a:t>)=1,2</a:t>
            </a:r>
            <a:endParaRPr lang="ru-RU" sz="2800" b="1" dirty="0"/>
          </a:p>
          <a:p>
            <a:r>
              <a:rPr lang="ru-RU" sz="2800" b="1" dirty="0"/>
              <a:t>2. -</a:t>
            </a:r>
            <a:r>
              <a:rPr lang="ru-RU" sz="2800" b="1" dirty="0" smtClean="0"/>
              <a:t>3+4=1                         5</a:t>
            </a:r>
            <a:r>
              <a:rPr lang="ru-RU" sz="2800" b="1" dirty="0"/>
              <a:t>. -7,12+3,2</a:t>
            </a:r>
            <a:r>
              <a:rPr lang="ru-RU" sz="2800" b="1" dirty="0" smtClean="0"/>
              <a:t>=-3,92</a:t>
            </a:r>
            <a:endParaRPr lang="ru-RU" sz="2800" b="1" dirty="0"/>
          </a:p>
          <a:p>
            <a:r>
              <a:rPr lang="ru-RU" sz="2800" b="1" dirty="0"/>
              <a:t>3. -</a:t>
            </a:r>
            <a:r>
              <a:rPr lang="ru-RU" sz="2800" b="1" dirty="0" smtClean="0"/>
              <a:t>6+6=0                         6</a:t>
            </a:r>
            <a:r>
              <a:rPr lang="ru-RU" sz="2800" b="1" dirty="0"/>
              <a:t>. </a:t>
            </a:r>
            <a:r>
              <a:rPr lang="ru-RU" sz="2800" b="1" dirty="0" smtClean="0"/>
              <a:t>5,6+(-6,4)=-0,8</a:t>
            </a:r>
            <a:endParaRPr lang="ru-RU" sz="2800" b="1" dirty="0"/>
          </a:p>
          <a:p>
            <a:endParaRPr lang="ru-RU" sz="2800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0856" y="1859613"/>
            <a:ext cx="3816220" cy="415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6073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Проверка. Вариант 2.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32959" y="1137750"/>
            <a:ext cx="7637417" cy="51725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211" y="1281056"/>
            <a:ext cx="435957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9369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225</Words>
  <Application>Microsoft Office PowerPoint</Application>
  <PresentationFormat>Произвольный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</vt:lpstr>
      <vt:lpstr>Восстановите алгоритм  сложения чисел с разными знаками</vt:lpstr>
      <vt:lpstr>Восстановите алгоритм сложения чисел с разными знаками</vt:lpstr>
      <vt:lpstr>Составьте слово</vt:lpstr>
      <vt:lpstr>Слайд 5</vt:lpstr>
      <vt:lpstr>Слайд 6</vt:lpstr>
      <vt:lpstr>Древнеиндийские правила сложения</vt:lpstr>
      <vt:lpstr>Проверка . Вариант 1.</vt:lpstr>
      <vt:lpstr>Проверка. Вариант 2. </vt:lpstr>
      <vt:lpstr>Оценивание</vt:lpstr>
      <vt:lpstr>Рефлексия </vt:lpstr>
      <vt:lpstr>Спасибо за урок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 ЧИСЕЛ С РАЗНЫМИ ЗНАКАМИ</dc:title>
  <dc:creator>user</dc:creator>
  <cp:lastModifiedBy>Пользователь</cp:lastModifiedBy>
  <cp:revision>21</cp:revision>
  <cp:lastPrinted>2024-03-12T13:56:21Z</cp:lastPrinted>
  <dcterms:created xsi:type="dcterms:W3CDTF">2024-03-12T10:31:24Z</dcterms:created>
  <dcterms:modified xsi:type="dcterms:W3CDTF">2024-03-26T13:14:46Z</dcterms:modified>
</cp:coreProperties>
</file>