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277" r:id="rId3"/>
    <p:sldId id="278" r:id="rId4"/>
    <p:sldId id="281" r:id="rId5"/>
    <p:sldId id="279" r:id="rId6"/>
    <p:sldId id="280" r:id="rId7"/>
    <p:sldId id="282" r:id="rId8"/>
    <p:sldId id="276" r:id="rId9"/>
    <p:sldId id="275" r:id="rId10"/>
    <p:sldId id="298" r:id="rId11"/>
    <p:sldId id="311" r:id="rId12"/>
    <p:sldId id="296" r:id="rId13"/>
    <p:sldId id="315" r:id="rId14"/>
    <p:sldId id="300" r:id="rId15"/>
    <p:sldId id="301" r:id="rId16"/>
    <p:sldId id="292" r:id="rId17"/>
    <p:sldId id="310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7" r:id="rId27"/>
    <p:sldId id="314" r:id="rId28"/>
    <p:sldId id="293" r:id="rId29"/>
    <p:sldId id="288" r:id="rId30"/>
    <p:sldId id="289" r:id="rId31"/>
    <p:sldId id="294" r:id="rId32"/>
    <p:sldId id="291" r:id="rId33"/>
    <p:sldId id="274" r:id="rId34"/>
    <p:sldId id="27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51739" autoAdjust="0"/>
  </p:normalViewPr>
  <p:slideViewPr>
    <p:cSldViewPr>
      <p:cViewPr>
        <p:scale>
          <a:sx n="50" d="100"/>
          <a:sy n="50" d="100"/>
        </p:scale>
        <p:origin x="-3300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9A2F9-619B-402B-B3DA-03346EC658BB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CC018-7D9C-4A1B-8BA2-AC5DE57C8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98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CC018-7D9C-4A1B-8BA2-AC5DE57C82E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429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CC018-7D9C-4A1B-8BA2-AC5DE57C82E0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0758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CC018-7D9C-4A1B-8BA2-AC5DE57C82E0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31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AB86-05DD-4E1F-80B7-42AE4E4694FD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E35C-CC7A-4153-AD1A-99FF25E84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AB86-05DD-4E1F-80B7-42AE4E4694FD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E35C-CC7A-4153-AD1A-99FF25E84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AB86-05DD-4E1F-80B7-42AE4E4694FD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E35C-CC7A-4153-AD1A-99FF25E84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AB86-05DD-4E1F-80B7-42AE4E4694FD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E35C-CC7A-4153-AD1A-99FF25E84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AB86-05DD-4E1F-80B7-42AE4E4694FD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E35C-CC7A-4153-AD1A-99FF25E84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AB86-05DD-4E1F-80B7-42AE4E4694FD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E35C-CC7A-4153-AD1A-99FF25E84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AB86-05DD-4E1F-80B7-42AE4E4694FD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E35C-CC7A-4153-AD1A-99FF25E84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AB86-05DD-4E1F-80B7-42AE4E4694FD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E35C-CC7A-4153-AD1A-99FF25E84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AB86-05DD-4E1F-80B7-42AE4E4694FD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E35C-CC7A-4153-AD1A-99FF25E84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AB86-05DD-4E1F-80B7-42AE4E4694FD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E35C-CC7A-4153-AD1A-99FF25E84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2AB86-05DD-4E1F-80B7-42AE4E4694FD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3AE35C-CC7A-4153-AD1A-99FF25E840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82AB86-05DD-4E1F-80B7-42AE4E4694FD}" type="datetimeFigureOut">
              <a:rPr lang="ru-RU" smtClean="0"/>
              <a:pPr/>
              <a:t>12.09.2018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3AE35C-CC7A-4153-AD1A-99FF25E8407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Фамилии учащихся нашей школы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188640"/>
            <a:ext cx="5216624" cy="52935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dirty="0" smtClean="0"/>
              <a:t>Муниципальное бюджетное образовательное учреждение</a:t>
            </a:r>
          </a:p>
          <a:p>
            <a:pPr algn="ctr"/>
            <a:r>
              <a:rPr lang="ru-RU" dirty="0" smtClean="0"/>
              <a:t>средняя  школа №2  г.Пошехонье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3501008"/>
            <a:ext cx="3024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Работу выполнила:</a:t>
            </a:r>
          </a:p>
          <a:p>
            <a:r>
              <a:rPr lang="ru-RU" dirty="0" smtClean="0"/>
              <a:t>ученица 9 класса </a:t>
            </a:r>
          </a:p>
          <a:p>
            <a:r>
              <a:rPr lang="ru-RU" dirty="0" smtClean="0"/>
              <a:t>МБОУ СШ№2:</a:t>
            </a:r>
          </a:p>
          <a:p>
            <a:r>
              <a:rPr lang="ru-RU" dirty="0" smtClean="0"/>
              <a:t>Виноградова Кристина </a:t>
            </a:r>
          </a:p>
          <a:p>
            <a:r>
              <a:rPr lang="ru-RU" dirty="0" smtClean="0"/>
              <a:t>Руководитель: Петрова Н.А.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3968" y="6093296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/>
              <a:t>2016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/>
              <a:t>АНТРОПОНИМИКА</a:t>
            </a:r>
            <a:r>
              <a:rPr lang="ru-RU" dirty="0" smtClean="0"/>
              <a:t> (греч. 'человек' + 'имя'), раздел ономастики, изучающий имена людей (антропонимы); их происхождение, эволюцию, закономерности их функционирования. Антропонимом называется любое имя собственное, которым зовется человек.</a:t>
            </a:r>
            <a:endParaRPr lang="ru-RU" dirty="0"/>
          </a:p>
        </p:txBody>
      </p:sp>
      <p:pic>
        <p:nvPicPr>
          <p:cNvPr id="28676" name="Picture 4" descr="http://univers.net.ua/uploads/posts/2012-06/1339697780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3857628"/>
            <a:ext cx="1487499" cy="2096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1166843"/>
            <a:ext cx="4320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Российские исследователи  - 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антропонимисты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занимаются изучением русских фамилий относительно недавно, среди работ, посвященных этой теме, можно назвать словарь Ю. А.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Федосюка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«Русские фамилии», сборник Никонова В. А. «Имя и общество»,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Ономастикон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 Веселовского С. Б.  Из этих работ мне удалось узнать, что  первые русские фамилии встречаются в дошедших до нас древнерусских документах 15 века, но существовать они могли и ранее.  В 19 веке почти каждый русский уже имел фамилию. Но строгую наследственность и юридическую закрепленность они получили в 1930 году. </a:t>
            </a:r>
            <a:endParaRPr lang="ru-RU" dirty="0"/>
          </a:p>
        </p:txBody>
      </p:sp>
      <p:pic>
        <p:nvPicPr>
          <p:cNvPr id="1026" name="Picture 2" descr="http://static1.ozone.ru/multimedia/books_covers/10015629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638" y="620688"/>
            <a:ext cx="2040161" cy="329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1638" y="4259997"/>
            <a:ext cx="36603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книге исследуются личные имена, фамилии и другие виды антропонимов различных народов в разное время.</a:t>
            </a:r>
            <a:br>
              <a:rPr lang="ru-RU" dirty="0"/>
            </a:br>
            <a:r>
              <a:rPr lang="ru-RU" dirty="0"/>
              <a:t>Автором освещены также острые и актуальные вопросы, связанные с выбором и употреблением имен в наши дни. </a:t>
            </a:r>
          </a:p>
        </p:txBody>
      </p:sp>
    </p:spTree>
    <p:extLst>
      <p:ext uri="{BB962C8B-B14F-4D97-AF65-F5344CB8AC3E}">
        <p14:creationId xmlns:p14="http://schemas.microsoft.com/office/powerpoint/2010/main" xmlns="" val="287645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Как  возникли  наши  фамилии?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dirty="0" smtClean="0"/>
              <a:t> Откуда  Ивановы,  Петровы , Сидоровы?</a:t>
            </a:r>
          </a:p>
          <a:p>
            <a:endParaRPr lang="ru-RU" altLang="ru-RU" dirty="0" smtClean="0"/>
          </a:p>
          <a:p>
            <a:pPr>
              <a:buFont typeface="Wingdings 2" pitchFamily="18" charset="2"/>
              <a:buNone/>
            </a:pPr>
            <a:r>
              <a:rPr lang="ru-RU" altLang="ru-RU" dirty="0" smtClean="0"/>
              <a:t>     Оказывается ,  фамилия  пришла  от  имени:</a:t>
            </a:r>
          </a:p>
          <a:p>
            <a:endParaRPr lang="ru-RU" altLang="ru-RU" dirty="0" smtClean="0"/>
          </a:p>
          <a:p>
            <a:pPr>
              <a:buFont typeface="Wingdings 2" pitchFamily="18" charset="2"/>
              <a:buNone/>
            </a:pPr>
            <a:r>
              <a:rPr lang="ru-RU" altLang="ru-RU" dirty="0" smtClean="0"/>
              <a:t>     Иванов – сын    Иванов   (Ивана).</a:t>
            </a:r>
          </a:p>
          <a:p>
            <a:pPr>
              <a:buFont typeface="Wingdings 2" pitchFamily="18" charset="2"/>
              <a:buNone/>
            </a:pPr>
            <a:r>
              <a:rPr lang="ru-RU" altLang="ru-RU" dirty="0" smtClean="0"/>
              <a:t>               Петров -  сын    Петров    (Петра).</a:t>
            </a:r>
          </a:p>
          <a:p>
            <a:pPr>
              <a:buFont typeface="Wingdings 2" pitchFamily="18" charset="2"/>
              <a:buNone/>
            </a:pPr>
            <a:r>
              <a:rPr lang="ru-RU" altLang="ru-RU" dirty="0" smtClean="0"/>
              <a:t>                        Сидоров –сын  Сидоров   (Сидора).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4917070"/>
            <a:ext cx="2743200" cy="60678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Очень часто вместо фамилии использовались клички, которые давались их обладателю благодаря какой-то индивидуальной особенности. Именно от этих прозвищ позже и появились фамилии. Раньше всех фамилии появились у жителей Нижнего Новгорода.</a:t>
            </a:r>
          </a:p>
          <a:p>
            <a:r>
              <a:rPr lang="ru-RU" dirty="0"/>
              <a:t>Какие сегодня фамилии встречаются в России чаще всего? Какая из них встречается наиболее часто? Наверное, вы скажете, что самой распространенной фамилией является Иванов. И ошибетесь. Я нашла список, в который вошли </a:t>
            </a:r>
            <a:r>
              <a:rPr lang="ru-RU" b="1" dirty="0"/>
              <a:t>самые распространенные фамилии в России</a:t>
            </a:r>
            <a:r>
              <a:rPr lang="ru-RU" dirty="0"/>
              <a:t>. Также материал, который объясняет, как они возникли.</a:t>
            </a:r>
          </a:p>
          <a:p>
            <a:endParaRPr lang="ru-RU" dirty="0"/>
          </a:p>
        </p:txBody>
      </p:sp>
      <p:pic>
        <p:nvPicPr>
          <p:cNvPr id="5122" name="Picture 2" descr="&amp;Scy;.&amp;Bcy;. &amp;Vcy;&amp;iecy;&amp;scy;&amp;iecy;&amp;lcy;&amp;ocy;&amp;vcy;&amp;scy;&amp;kcy;&amp;icy;&amp;jcy; - &amp;Ocy;&amp;ncy;&amp;ocy;&amp;mcy;&amp;acy;&amp;scy;&amp;tcy;&amp;icy;&amp;kcy;&amp;ocy;&amp;ncy;. &amp;Dcy;&amp;rcy;&amp;iecy;&amp;vcy;&amp;ncy;&amp;iecy;&amp;rcy;&amp;ucy;&amp;scy;&amp;scy;&amp;kcy;&amp;icy;&amp;iecy; &amp;icy;&amp;mcy;&amp;iecy;&amp;ncy;&amp;acy;, &amp;pcy;&amp;rcy;&amp;ocy;&amp;zcy;&amp;vcy;&amp;icy;&amp;shchcy;&amp;acy; &amp;icy; &amp;fcy;&amp;acy;&amp;mcy;&amp;icy;&amp;lcy;&amp;icy;&amp;i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980728"/>
            <a:ext cx="275272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56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1.Смирнов</a:t>
            </a:r>
            <a:endParaRPr lang="ru-RU" dirty="0"/>
          </a:p>
        </p:txBody>
      </p:sp>
      <p:pic>
        <p:nvPicPr>
          <p:cNvPr id="4" name="Содержимое 3" descr="&amp;Scy;&amp;acy;&amp;mcy;&amp;ycy;&amp;iecy; &amp;rcy;&amp;acy;&amp;scy;&amp;pcy;&amp;rcy;&amp;ocy;&amp;scy;&amp;tcy;&amp;rcy;&amp;acy;&amp;ncy;&amp;iecy;&amp;ncy;&amp;ncy;&amp;ycy;&amp;iecy; &amp;fcy;&amp;acy;&amp;mcy;&amp;icy;&amp;lcy;&amp;icy;&amp;icy; &amp;vcy; &amp;Rcy;&amp;ocy;&amp;scy;&amp;scy;&amp;icy;&amp;icy;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847088"/>
            <a:ext cx="2928958" cy="2439168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4214818"/>
            <a:ext cx="52149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Алексей Смирнов, заслуженный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советский артист театра и кино.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8992" y="2285992"/>
            <a:ext cx="52864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Это самая распространенная российская фамилия на сегодняшний день. Только в московском регионе проживает около 100 тысяч Смирновых. Причина широкого распространения этой фамилии очень проста: несколько столетий назад имена Смирный и Смирена были очень популярны в крестьянской среде. Родители радовались, когда у них рождались спокойные и смирные дети и выделяли их из толпы кричащих братьев и сестер (семьи тогда были очень большие). Они очень облегчали жизнь родителей.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66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0178" name="Picture 2" descr="http://yaroslavl.er.ru/media/userdata/news/2014/05/12/88e2faa915c1c99e810d16d4f382d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428868"/>
            <a:ext cx="3500462" cy="262534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5143512"/>
            <a:ext cx="2128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Пошехонский поэт-</a:t>
            </a:r>
          </a:p>
          <a:p>
            <a:r>
              <a:rPr lang="ru-RU" dirty="0" smtClean="0"/>
              <a:t>Иван Смирнов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2000240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Именно от этих имен позже и образовалась фамилия Смирнов. Существуют еще и многочисленные формы этой фамилии: </a:t>
            </a:r>
            <a:r>
              <a:rPr lang="ru-RU" sz="2000" dirty="0" err="1" smtClean="0"/>
              <a:t>Смиркин</a:t>
            </a:r>
            <a:r>
              <a:rPr lang="ru-RU" sz="2000" dirty="0" smtClean="0"/>
              <a:t>, </a:t>
            </a:r>
            <a:r>
              <a:rPr lang="ru-RU" sz="2000" dirty="0" err="1" smtClean="0"/>
              <a:t>Смиренкин</a:t>
            </a:r>
            <a:r>
              <a:rPr lang="ru-RU" sz="2000" dirty="0" smtClean="0"/>
              <a:t>, Смиренков и другие.</a:t>
            </a:r>
          </a:p>
          <a:p>
            <a:r>
              <a:rPr lang="ru-RU" sz="2000" dirty="0" smtClean="0"/>
              <a:t> Все они имеют сходное</a:t>
            </a:r>
          </a:p>
          <a:p>
            <a:r>
              <a:rPr lang="ru-RU" sz="2000" dirty="0" smtClean="0"/>
              <a:t>происхождение. Еще следует добавить, что фамилия Смирнов является девятой среди наиболее распространенных в мире. Сегодня ее носят  2,5 миллиона человек. В России больше всего людей носят такую фамилию в Поволжье и центральных областях: Костромской, Ивановской и Ярославской.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2. ИВАНОВ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&amp;Scy;&amp;acy;&amp;mcy;&amp;ycy;&amp;iecy; &amp;rcy;&amp;acy;&amp;scy;&amp;pcy;&amp;rcy;&amp;ocy;&amp;scy;&amp;tcy;&amp;rcy;&amp;acy;&amp;ncy;&amp;iecy;&amp;ncy;&amp;ncy;&amp;ycy;&amp;iecy; &amp;fcy;&amp;acy;&amp;mcy;&amp;icy;&amp;lcy;&amp;icy;&amp;icy; &amp;vcy; &amp;Rcy;&amp;ocy;&amp;scy;&amp;scy;&amp;icy;&amp;icy;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357298"/>
            <a:ext cx="1928826" cy="21431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3500438"/>
            <a:ext cx="27146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Иванов Сергей Борисович, российский государственный деятель, генерал-полковник в отставке.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1357298"/>
            <a:ext cx="55007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Второй по популярности в нашей стране идет фамилия Иванов.</a:t>
            </a:r>
          </a:p>
          <a:p>
            <a:r>
              <a:rPr lang="ru-RU" dirty="0" smtClean="0"/>
              <a:t>   Типичное русское имя Иван породило огромное количество Ивановых. Само же имя Иван произошло от церковного имени Иоанн. </a:t>
            </a:r>
          </a:p>
          <a:p>
            <a:r>
              <a:rPr lang="ru-RU" dirty="0" smtClean="0"/>
              <a:t>Кстати, нельзя сказать, что фамилия Иванов распространена в России повсюду. Есть регионы, где она встречается чаще, и области, где Ивановых сравнительно мало.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628800"/>
            <a:ext cx="5173176" cy="4760560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 smtClean="0"/>
              <a:t>В церковных Святцах, по которым и давались имена, имя Иоанн упоминается более 150 раз.</a:t>
            </a:r>
          </a:p>
          <a:p>
            <a:r>
              <a:rPr lang="ru-RU" sz="2900" dirty="0" smtClean="0"/>
              <a:t>Любопытно, до революции фамилию Иванов произносили с ударением на втором слоге, сейчас ее произносят с ударением на последнем слоге. Такой вариант кажется  более благозвучным.</a:t>
            </a:r>
          </a:p>
          <a:p>
            <a:r>
              <a:rPr lang="ru-RU" sz="2900" dirty="0" smtClean="0"/>
              <a:t>В Москве количество Ивановых сравнительно невелико. Гораздо больше их проживает в областных центрах. Еще необходимо отметить огромное количество форм этой фамилии: Иванчиков, Иваньков и многие другие.</a:t>
            </a:r>
          </a:p>
          <a:p>
            <a:r>
              <a:rPr lang="ru-RU" sz="2900" dirty="0" smtClean="0"/>
              <a:t>Кстати, абсолютно аналогично образовались и другие фамилии, которые имеют имена в своей основе: Сидоровы, Егоровы, Сергеевы, Семеновы и многие другие.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682" name="Picture 2" descr="&amp;vcy;&amp;icy;&amp;kcy;&amp;tcy;&amp;ocy;&amp;rcy; &amp;ncy;&amp;icy;&amp;kcy;&amp;ocy;&amp;lcy;&amp;acy;&amp;iecy;&amp;vcy;&amp;icy;&amp;chcy; &amp;icy;&amp;vcy;&amp;acy;&amp;ncy;&amp;ocy;&amp;vcy; &amp;kcy;&amp;ocy;&amp;lcy;&amp;ocy;&amp;dcy;&amp;icy;&amp;n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33" y="2057389"/>
            <a:ext cx="1928826" cy="22860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4572008"/>
            <a:ext cx="1928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Иванов Виктор Николаевич-председатель колхоза им. Калинина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3.Кузнецов</a:t>
            </a:r>
            <a:endParaRPr lang="ru-RU" dirty="0"/>
          </a:p>
        </p:txBody>
      </p:sp>
      <p:pic>
        <p:nvPicPr>
          <p:cNvPr id="4" name="Содержимое 3" descr="&amp;Scy;&amp;acy;&amp;mcy;&amp;ycy;&amp;iecy; &amp;rcy;&amp;acy;&amp;scy;&amp;pcy;&amp;rcy;&amp;ocy;&amp;scy;&amp;tcy;&amp;rcy;&amp;acy;&amp;ncy;&amp;iecy;&amp;ncy;&amp;ncy;&amp;ycy;&amp;iecy; &amp;fcy;&amp;acy;&amp;mcy;&amp;icy;&amp;lcy;&amp;icy;&amp;icy; &amp;vcy; &amp;Rcy;&amp;ocy;&amp;scy;&amp;scy;&amp;icy;&amp;icy;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857364"/>
            <a:ext cx="2947987" cy="2254247"/>
          </a:xfrm>
          <a:prstGeom prst="rect">
            <a:avLst/>
          </a:prstGeom>
          <a:noFill/>
          <a:ln>
            <a:noFill/>
          </a:ln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428596" y="4071942"/>
            <a:ext cx="36293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Анатолий Кузнецов,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советский и российский актёр театра и кино.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519459" y="178479"/>
            <a:ext cx="5624541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91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Это еще одна очень популярная фамилия, которая находится на третьем месте нашего списка. Легко догадаться, что фамилия произошла от рода деятельности человека. В давние времена кузнец был довольно уважаемым и состоятельным человеком. Мало того, кузнецов часто считали едва ли не колдунами и немного побаивались. Еще бы: этот человек знал тайны огня, мог из куска руды сделать плуг, меч или подкову.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91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Эта фамилия очень распространена в Москве, а в некоторых регионах она встречается наиболее часто. В России встречаются фамилии, которые также произошли от кузнечного ремесла, но имеют в своей основе украинское или белорусское название кузнеца. Именно от этих слов произошла фамилия Ковалев. Кстати, аналогичные фамилии широко распространены в мире: Смит, Шмидт,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Херреро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 Ли имеют такое же происхождение. Так что кузнецов в старину уважали не только в России.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912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4.Попов</a:t>
            </a:r>
            <a:endParaRPr lang="ru-RU" dirty="0"/>
          </a:p>
        </p:txBody>
      </p:sp>
      <p:pic>
        <p:nvPicPr>
          <p:cNvPr id="4" name="Содержимое 3" descr="&amp;Scy;&amp;acy;&amp;mcy;&amp;ycy;&amp;iecy; &amp;rcy;&amp;acy;&amp;scy;&amp;pcy;&amp;rcy;&amp;ocy;&amp;scy;&amp;tcy;&amp;rcy;&amp;acy;&amp;ncy;&amp;iecy;&amp;ncy;&amp;ncy;&amp;ycy;&amp;iecy; &amp;fcy;&amp;acy;&amp;mcy;&amp;icy;&amp;lcy;&amp;icy;&amp;icy; &amp;vcy; &amp;Rcy;&amp;ocy;&amp;scy;&amp;scy;&amp;icy;&amp;icy;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785926"/>
            <a:ext cx="1903483" cy="2165345"/>
          </a:xfrm>
          <a:prstGeom prst="rect">
            <a:avLst/>
          </a:prstGeom>
          <a:noFill/>
          <a:ln>
            <a:noFill/>
          </a:ln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915816" y="1036618"/>
            <a:ext cx="577098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четвертая из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самых популярных фамилий в России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Такую фамилию давали не только священнослужителям или их детям, хотя и это также случалось. В старину были довольно широко распространены имена Поп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Попко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Их давали своим детям особо религиозные родители.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Иногда такая фамилия давалась батраку или крепостному, работающему у священника. Наиболее распространена эта фамилия на севере России. В Архангельской области больше всего Поповых на одну тысячу человек.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Эта фамилия имеет множество форм: Попков,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Поповкин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Поповиков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285720" y="4214818"/>
            <a:ext cx="371477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Попов, Александр Степанович —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изобретатель радио.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тема  моей исследовательской работы актуальна, так как  сейчас стало модным интересоваться своими предками, составлять фамильное (генеалогическое) древо.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5.Соколов</a:t>
            </a:r>
            <a:endParaRPr lang="ru-RU" dirty="0"/>
          </a:p>
        </p:txBody>
      </p:sp>
      <p:pic>
        <p:nvPicPr>
          <p:cNvPr id="4" name="Содержимое 3" descr="&amp;Scy;&amp;acy;&amp;mcy;&amp;ycy;&amp;iecy; &amp;rcy;&amp;acy;&amp;scy;&amp;pcy;&amp;rcy;&amp;ocy;&amp;scy;&amp;tcy;&amp;rcy;&amp;acy;&amp;ncy;&amp;iecy;&amp;ncy;&amp;ncy;&amp;ycy;&amp;iecy; &amp;fcy;&amp;acy;&amp;mcy;&amp;icy;&amp;lcy;&amp;icy;&amp;icy; &amp;vcy; &amp;Rcy;&amp;ocy;&amp;scy;&amp;scy;&amp;icy;&amp;icy;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000240"/>
            <a:ext cx="2713612" cy="1951031"/>
          </a:xfrm>
          <a:prstGeom prst="rect">
            <a:avLst/>
          </a:prstGeom>
          <a:noFill/>
          <a:ln>
            <a:noFill/>
          </a:ln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357158" y="4000504"/>
            <a:ext cx="26432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Соколов, Андрей Алексеевич — советский и российский актёр театра и кино, режиссёр, сценарист, продюсер.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948690"/>
            <a:ext cx="457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России всегда были популярны фамилии, которые имели в своей основе название птиц и зверей. Медведевы, Волковы, Скворцовы, Перепелкины – этот список можно продолжать бесконечно. Среди первой сотни наиболее распространенных российских фамилий «звериные» встречаются очень часто. Но среди этого «зоопарка» именно этой фамилии удалось стать одной из самых популярных в стране. </a:t>
            </a:r>
          </a:p>
          <a:p>
            <a:r>
              <a:rPr lang="ru-RU" dirty="0" smtClean="0"/>
              <a:t>Эта фамилия появилась не только благодаря названию птицы, но и благодаря старинному русскому имени. В честь прекрасной и гордой птицы родители часто давали своим сыновьям имя Сокол. Это было одно из наиболее распространенных </a:t>
            </a:r>
            <a:r>
              <a:rPr lang="ru-RU" dirty="0" err="1" smtClean="0"/>
              <a:t>нецерковных</a:t>
            </a:r>
            <a:r>
              <a:rPr lang="ru-RU" dirty="0" smtClean="0"/>
              <a:t> имен. Вообще, следует отметить, что русские очень часто использовали названия птиц для создания имен.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6.Лебедев</a:t>
            </a:r>
            <a:endParaRPr lang="ru-RU" dirty="0"/>
          </a:p>
        </p:txBody>
      </p:sp>
      <p:pic>
        <p:nvPicPr>
          <p:cNvPr id="4" name="Содержимое 3" descr="&amp;Scy;&amp;acy;&amp;mcy;&amp;ycy;&amp;iecy; &amp;rcy;&amp;acy;&amp;scy;&amp;pcy;&amp;rcy;&amp;ocy;&amp;scy;&amp;tcy;&amp;rcy;&amp;acy;&amp;ncy;&amp;iecy;&amp;ncy;&amp;ncy;&amp;ycy;&amp;iecy; &amp;fcy;&amp;acy;&amp;mcy;&amp;icy;&amp;lcy;&amp;icy;&amp;icy; &amp;vcy; &amp;Rcy;&amp;ocy;&amp;scy;&amp;scy;&amp;icy;&amp;icy;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000240"/>
            <a:ext cx="2214578" cy="17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285720" y="3857628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Лебедев Денис, чемпион мира по боксу в тяжёлом весе.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1285860"/>
            <a:ext cx="55435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Еще одна «птичья» фамилия, которая попала в наш список. Исследователи спорят о ее происхождении. Самой правдоподобной версией появления фамилии Лебедев является ее происхождение от </a:t>
            </a:r>
            <a:r>
              <a:rPr lang="ru-RU" dirty="0" err="1" smtClean="0"/>
              <a:t>нецерковного</a:t>
            </a:r>
            <a:r>
              <a:rPr lang="ru-RU" dirty="0" smtClean="0"/>
              <a:t> имени Лебедь. Часть ученых связывают эту фамилию с городом, который расположен в Сумской области. Есть версия, которая связывает происхождение этой фамилии с особой группой людей – «</a:t>
            </a:r>
            <a:r>
              <a:rPr lang="ru-RU" dirty="0" err="1" smtClean="0"/>
              <a:t>лебедятниками</a:t>
            </a:r>
            <a:r>
              <a:rPr lang="ru-RU" dirty="0" smtClean="0"/>
              <a:t>». Это холопы, которые должны были доставлять лебедей к княжескому столу. Такой был специальный вид подати.</a:t>
            </a:r>
          </a:p>
          <a:p>
            <a:r>
              <a:rPr lang="ru-RU" dirty="0" smtClean="0"/>
              <a:t>Может просто эта фамилия возникла из-за преклонения человека перед этой прекрасной птицей. Есть еще одна теория относительно фамилии Лебедев: считается, что ее давали священникам из-за благозвучия.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7.Новиков</a:t>
            </a:r>
            <a:endParaRPr lang="ru-RU" dirty="0"/>
          </a:p>
        </p:txBody>
      </p:sp>
      <p:pic>
        <p:nvPicPr>
          <p:cNvPr id="4" name="Содержимое 3" descr="&amp;Scy;&amp;acy;&amp;mcy;&amp;ycy;&amp;iecy; &amp;rcy;&amp;acy;&amp;scy;&amp;pcy;&amp;rcy;&amp;ocy;&amp;scy;&amp;tcy;&amp;rcy;&amp;acy;&amp;ncy;&amp;iecy;&amp;ncy;&amp;ncy;&amp;ycy;&amp;iecy; &amp;fcy;&amp;acy;&amp;mcy;&amp;icy;&amp;lcy;&amp;icy;&amp;icy; &amp;vcy; &amp;Rcy;&amp;ocy;&amp;scy;&amp;scy;&amp;icy;&amp;icy;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928802"/>
            <a:ext cx="2448514" cy="1593841"/>
          </a:xfrm>
          <a:prstGeom prst="rect">
            <a:avLst/>
          </a:prstGeom>
          <a:noFill/>
          <a:ln>
            <a:noFill/>
          </a:ln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428596" y="3857628"/>
            <a:ext cx="264320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Борис Новиков, советский актёр театра и кино.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419872" y="768753"/>
            <a:ext cx="526692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Это также весьма распространенная фамилия в России. Новиками в России называли любого новичка, первопроходца, пришельца из другого региона или новобранца. В давние времена процессы миграции были довольно активными. Тысячи людей уходили на новые места, в поисках лучшей доли. И все они становились новиками. В старинных документах и летописях очень много людей называется новиками и почти обо всех их сообщается, что они являются пришельцами. В древности ударение обычно ставили на второй слог.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8.Морозов</a:t>
            </a:r>
            <a:endParaRPr lang="ru-RU" dirty="0"/>
          </a:p>
        </p:txBody>
      </p:sp>
      <p:pic>
        <p:nvPicPr>
          <p:cNvPr id="4" name="Содержимое 3" descr="&amp;Scy;&amp;acy;&amp;mcy;&amp;ycy;&amp;iecy; &amp;rcy;&amp;acy;&amp;scy;&amp;pcy;&amp;rcy;&amp;ocy;&amp;scy;&amp;tcy;&amp;rcy;&amp;acy;&amp;ncy;&amp;iecy;&amp;ncy;&amp;ncy;&amp;ycy;&amp;iecy; &amp;fcy;&amp;acy;&amp;mcy;&amp;icy;&amp;lcy;&amp;icy;&amp;icy; &amp;vcy; &amp;Rcy;&amp;ocy;&amp;scy;&amp;scy;&amp;icy;&amp;icy;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000240"/>
            <a:ext cx="3452815" cy="2016121"/>
          </a:xfrm>
          <a:prstGeom prst="rect">
            <a:avLst/>
          </a:prstGeom>
          <a:noFill/>
          <a:ln>
            <a:noFill/>
          </a:ln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85720" y="4214818"/>
            <a:ext cx="3500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Павлик Морозов, пионер-герой, символ борца с кулачеством.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1214422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Это еще одна фамилия, которая произошла от имени ребенка. Имени </a:t>
            </a:r>
            <a:r>
              <a:rPr lang="ru-RU" sz="2000" dirty="0" err="1" smtClean="0"/>
              <a:t>нецерковного</a:t>
            </a:r>
            <a:r>
              <a:rPr lang="ru-RU" sz="2000" dirty="0" smtClean="0"/>
              <a:t>. Обычно Морозами называли детей, которые родились зимой в сильную стужу. Люди считали, что если назвать так ребенка, то он вырастет сильным, здоровым, могучим. Уже в XIV веке есть упоминания о боярах с фамилией Морозов.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9.Козлов</a:t>
            </a:r>
            <a:endParaRPr lang="ru-RU" dirty="0"/>
          </a:p>
        </p:txBody>
      </p:sp>
      <p:pic>
        <p:nvPicPr>
          <p:cNvPr id="4" name="Содержимое 3" descr="&amp;Scy;&amp;acy;&amp;mcy;&amp;ycy;&amp;iecy; &amp;rcy;&amp;acy;&amp;scy;&amp;pcy;&amp;rcy;&amp;ocy;&amp;scy;&amp;tcy;&amp;rcy;&amp;acy;&amp;ncy;&amp;iecy;&amp;ncy;&amp;ncy;&amp;ycy;&amp;iecy; &amp;fcy;&amp;acy;&amp;mcy;&amp;icy;&amp;lcy;&amp;icy;&amp;icy; &amp;vcy; &amp;Rcy;&amp;ocy;&amp;scy;&amp;scy;&amp;icy;&amp;icy;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2071678"/>
            <a:ext cx="1459230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85720" y="4357694"/>
            <a:ext cx="30718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Козлов, Вячеслав Анатольевич — один из шести российских хоккеистов, сыгравших более 1000 матчей в НХЛ.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142873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Эта фамилия, которая занимает предпоследнее место в нашем списке, также произошла от имени ребенка. Да, в старину сына иногда называли Козлом. Видимо, наши далекие предки не наблюдали ничего плохого в этом животном. От имени и произошла фамилия. Известен боярский род Козловых.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10.Петров</a:t>
            </a:r>
            <a:endParaRPr lang="ru-RU" dirty="0"/>
          </a:p>
        </p:txBody>
      </p:sp>
      <p:pic>
        <p:nvPicPr>
          <p:cNvPr id="4" name="Содержимое 3" descr="&amp;Scy;&amp;acy;&amp;mcy;&amp;ycy;&amp;iecy; &amp;rcy;&amp;acy;&amp;scy;&amp;pcy;&amp;rcy;&amp;ocy;&amp;scy;&amp;tcy;&amp;rcy;&amp;acy;&amp;ncy;&amp;iecy;&amp;ncy;&amp;ncy;&amp;ycy;&amp;iecy; &amp;fcy;&amp;acy;&amp;mcy;&amp;icy;&amp;lcy;&amp;icy;&amp;icy; &amp;vcy; &amp;Rcy;&amp;ocy;&amp;scy;&amp;scy;&amp;icy;&amp;icy;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000240"/>
            <a:ext cx="2344952" cy="2236783"/>
          </a:xfrm>
          <a:prstGeom prst="rect">
            <a:avLst/>
          </a:prstGeom>
          <a:noFill/>
          <a:ln>
            <a:noFill/>
          </a:ln>
        </p:spPr>
      </p:pic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85720" y="4286256"/>
            <a:ext cx="30003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Петров-Водкин, Кузьма Сергеевич — российский и советский живописец.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1071546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 этой фамилией, которая замыкает наш список </a:t>
            </a:r>
            <a:r>
              <a:rPr lang="ru-RU" b="1" dirty="0" smtClean="0"/>
              <a:t>самых распространенных Российских фамилий</a:t>
            </a:r>
            <a:r>
              <a:rPr lang="ru-RU" dirty="0" smtClean="0"/>
              <a:t>, все предельно ясно: она произошла от древнего и очень популярного имени Петр. Петр являлся одним из апостолов Христа, он основал христианскую церковь и считался очень сильным покровителем для человека. Так что это имя было весьма популярно.</a:t>
            </a:r>
          </a:p>
          <a:p>
            <a:r>
              <a:rPr lang="ru-RU" dirty="0" smtClean="0"/>
              <a:t>Имя Петр, а потом и фамилия Петров, начала стремительно распространяться во время правления императора Петра Первого. Хотя и до этого момента оно было популярным.</a:t>
            </a:r>
          </a:p>
          <a:p>
            <a:r>
              <a:rPr lang="ru-RU" dirty="0" smtClean="0"/>
              <a:t>Если вы не встретили своей фамилии в этом списке – не печальтесь. Распространенных фамилий очень много, этот список можно продолжить до ста фамилий, а то и до тысячи.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844824"/>
          <a:ext cx="8229598" cy="4266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432048"/>
                <a:gridCol w="504056"/>
                <a:gridCol w="432048"/>
                <a:gridCol w="504056"/>
                <a:gridCol w="432048"/>
                <a:gridCol w="370384"/>
                <a:gridCol w="504056"/>
                <a:gridCol w="504056"/>
                <a:gridCol w="504056"/>
                <a:gridCol w="504056"/>
                <a:gridCol w="504056"/>
                <a:gridCol w="504056"/>
                <a:gridCol w="432048"/>
                <a:gridCol w="432048"/>
                <a:gridCol w="432048"/>
                <a:gridCol w="370382"/>
              </a:tblGrid>
              <a:tr h="5577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1«а»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2«а»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2«б»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5«а»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5«б»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6«а»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6«б»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7«а»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7«б»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1)Смирнов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2)Иванов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3)Кузнецов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4)Лебедев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5)Новиков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6)Морозов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7)Соколов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8)Петров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9)Попов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10)Козлов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5961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i="1" dirty="0"/>
              <a:t>Фамилии моих одноклассников</a:t>
            </a:r>
            <a:endParaRPr lang="ru-RU" dirty="0"/>
          </a:p>
        </p:txBody>
      </p:sp>
      <p:pic>
        <p:nvPicPr>
          <p:cNvPr id="3074" name="Picture 2" descr="http://allforchildren.ru/pictures/school25_s/school25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88840"/>
            <a:ext cx="2808312" cy="285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94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28604"/>
            <a:ext cx="8229600" cy="4709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     </a:t>
            </a:r>
            <a:r>
              <a:rPr lang="ru-RU" sz="2400" b="1" dirty="0" err="1" smtClean="0"/>
              <a:t>Кокоркин</a:t>
            </a:r>
            <a:r>
              <a:rPr lang="ru-RU" sz="2400" dirty="0" smtClean="0"/>
              <a:t> - </a:t>
            </a:r>
            <a:r>
              <a:rPr lang="ru-RU" sz="2400" dirty="0" err="1" smtClean="0"/>
              <a:t>кокорь</a:t>
            </a:r>
            <a:r>
              <a:rPr lang="ru-RU" sz="2400" dirty="0" smtClean="0"/>
              <a:t>, кокора - бревно или брус с корневищем; дерево с корнем клюкою, коленом, используемое для постройки судов на Севере. </a:t>
            </a:r>
            <a:r>
              <a:rPr lang="ru-RU" sz="2400" dirty="0" err="1" smtClean="0"/>
              <a:t>Кокорем</a:t>
            </a:r>
            <a:r>
              <a:rPr lang="ru-RU" sz="2400" dirty="0" smtClean="0"/>
              <a:t> называли также плотного, коренастого человека, </a:t>
            </a:r>
            <a:r>
              <a:rPr lang="ru-RU" sz="2400" dirty="0" err="1" smtClean="0"/>
              <a:t>кокористым</a:t>
            </a:r>
            <a:r>
              <a:rPr lang="ru-RU" sz="2400" dirty="0" smtClean="0"/>
              <a:t> - упрямца, скупца, а иногда сутулого, кривоносого. Отсюда прозвище - </a:t>
            </a:r>
            <a:r>
              <a:rPr lang="ru-RU" sz="2400" dirty="0" err="1" smtClean="0"/>
              <a:t>Кокорека</a:t>
            </a:r>
            <a:r>
              <a:rPr lang="ru-RU" sz="2400" dirty="0" smtClean="0"/>
              <a:t> и фамилия </a:t>
            </a:r>
            <a:r>
              <a:rPr lang="ru-RU" sz="2400" dirty="0" err="1" smtClean="0"/>
              <a:t>Кокорекин</a:t>
            </a:r>
            <a:r>
              <a:rPr lang="ru-RU" sz="2400" dirty="0" smtClean="0"/>
              <a:t>. И </a:t>
            </a:r>
            <a:r>
              <a:rPr lang="ru-RU" sz="2400" dirty="0" err="1" smtClean="0"/>
              <a:t>Кокшаков</a:t>
            </a:r>
            <a:r>
              <a:rPr lang="ru-RU" sz="2400" dirty="0" smtClean="0"/>
              <a:t> однофамилец: ведь </a:t>
            </a:r>
            <a:r>
              <a:rPr lang="ru-RU" sz="2400" dirty="0" err="1" smtClean="0"/>
              <a:t>кокша</a:t>
            </a:r>
            <a:r>
              <a:rPr lang="ru-RU" sz="2400" dirty="0" smtClean="0"/>
              <a:t> - та же кокора. Фамилия и ее варианты: </a:t>
            </a:r>
            <a:r>
              <a:rPr lang="ru-RU" sz="2400" dirty="0" err="1" smtClean="0"/>
              <a:t>Кокорин</a:t>
            </a:r>
            <a:r>
              <a:rPr lang="ru-RU" sz="2400" dirty="0" smtClean="0"/>
              <a:t>, </a:t>
            </a:r>
            <a:r>
              <a:rPr lang="ru-RU" sz="2400" dirty="0" err="1" smtClean="0"/>
              <a:t>Кокоринов</a:t>
            </a:r>
            <a:r>
              <a:rPr lang="ru-RU" sz="2400" dirty="0" smtClean="0"/>
              <a:t>, </a:t>
            </a:r>
            <a:r>
              <a:rPr lang="ru-RU" sz="2400" dirty="0" err="1" smtClean="0"/>
              <a:t>Кокоркин</a:t>
            </a:r>
            <a:r>
              <a:rPr lang="ru-RU" sz="2400" dirty="0" smtClean="0"/>
              <a:t>, </a:t>
            </a:r>
            <a:r>
              <a:rPr lang="ru-RU" sz="2400" dirty="0" err="1" smtClean="0"/>
              <a:t>Кокурин</a:t>
            </a:r>
            <a:r>
              <a:rPr lang="ru-RU" sz="2400" dirty="0" smtClean="0"/>
              <a:t> существовали еще в XV в., к примеру прозвище Кокора носил князь Иван Иванович Елецкий. </a:t>
            </a:r>
            <a:endParaRPr lang="ru-RU" sz="2400" dirty="0"/>
          </a:p>
        </p:txBody>
      </p:sp>
      <p:pic>
        <p:nvPicPr>
          <p:cNvPr id="21506" name="Picture 2" descr="https://im1-tub-ru.yandex.net/i?id=ffa141201023c1421e73a18b8c44559a&amp;n=33&amp;h=215&amp;w=2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286256"/>
            <a:ext cx="2724150" cy="204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Фамилия Быков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относится к числу самых распространенных фамилий (на 82 месте из 100), образованных от прозвищ, в основе которых лежит название животного – «бык». Эта фамилия довольно старая. Потомок человека, обладающего прозвищем Бык, со временем получил фамилию Быков.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http://img-fotki.yandex.ru/get/6706/137106206.43e/0_e80d6_e06cb19d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571876"/>
            <a:ext cx="3820354" cy="254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     узнать историю происхождения </a:t>
            </a:r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фамилий учеников школы</a:t>
            </a:r>
            <a:endParaRPr lang="ru-RU" dirty="0"/>
          </a:p>
        </p:txBody>
      </p:sp>
      <p:sp>
        <p:nvSpPr>
          <p:cNvPr id="1026" name="AutoShape 2" descr="http://www.prisnilos.su/kcfinder/upload/image/10-%D0%A4%D0%B0%D0%BC%D0%B8%D0%BB%D0%B8%D1%8F%20%D0%9A%D1%80%D0%B0%D0%B5%D0%B2%2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Содержимое 3" descr="Фамилия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76057" y="3129181"/>
            <a:ext cx="2996405" cy="315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500174"/>
            <a:ext cx="4014758" cy="47091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Основой фамилии </a:t>
            </a:r>
            <a:r>
              <a:rPr lang="ru-RU" b="1" i="1" dirty="0" err="1" smtClean="0"/>
              <a:t>ДИЕВ</a:t>
            </a:r>
            <a:r>
              <a:rPr lang="ru-RU" b="1" dirty="0" err="1" smtClean="0">
                <a:solidFill>
                  <a:schemeClr val="bg1"/>
                </a:solidFill>
              </a:rPr>
              <a:t>ДИЕВ</a:t>
            </a:r>
            <a:r>
              <a:rPr lang="ru-RU" dirty="0" err="1" smtClean="0"/>
              <a:t>послужило</a:t>
            </a:r>
            <a:r>
              <a:rPr lang="ru-RU" dirty="0" smtClean="0"/>
              <a:t> церковное имя </a:t>
            </a:r>
            <a:r>
              <a:rPr lang="ru-RU" dirty="0" err="1" smtClean="0"/>
              <a:t>Дий</a:t>
            </a:r>
            <a:r>
              <a:rPr lang="ru-RU" dirty="0" smtClean="0"/>
              <a:t>. Фамилия </a:t>
            </a:r>
            <a:r>
              <a:rPr lang="ru-RU" dirty="0" err="1" smtClean="0"/>
              <a:t>Диев</a:t>
            </a:r>
            <a:r>
              <a:rPr lang="ru-RU" dirty="0" smtClean="0"/>
              <a:t> была образована от старинного имени </a:t>
            </a:r>
            <a:r>
              <a:rPr lang="ru-RU" dirty="0" err="1" smtClean="0"/>
              <a:t>Дий</a:t>
            </a:r>
            <a:r>
              <a:rPr lang="ru-RU" dirty="0" smtClean="0"/>
              <a:t>. В свою очередь, это имя происходит от греческого слова «</a:t>
            </a:r>
            <a:r>
              <a:rPr lang="ru-RU" dirty="0" err="1" smtClean="0"/>
              <a:t>диос</a:t>
            </a:r>
            <a:r>
              <a:rPr lang="ru-RU" dirty="0" smtClean="0"/>
              <a:t>», что в переводе на русский язык означает «божественный». </a:t>
            </a:r>
            <a:br>
              <a:rPr lang="ru-RU" dirty="0" smtClean="0"/>
            </a:br>
            <a:r>
              <a:rPr lang="ru-RU" dirty="0" smtClean="0"/>
              <a:t>Имя </a:t>
            </a:r>
            <a:r>
              <a:rPr lang="ru-RU" dirty="0" err="1" smtClean="0"/>
              <a:t>Дий</a:t>
            </a:r>
            <a:r>
              <a:rPr lang="ru-RU" dirty="0" smtClean="0"/>
              <a:t> ассоциировалось со славой, почетом, силой, и могуществом. Это связано с языческими представлениями славян, поскольку в языческой мифологии это имя носил бог неба.</a:t>
            </a:r>
            <a:endParaRPr lang="ru-RU" dirty="0"/>
          </a:p>
        </p:txBody>
      </p:sp>
      <p:pic>
        <p:nvPicPr>
          <p:cNvPr id="5" name="Picture 2" descr="&amp;Acy;&amp;ncy;&amp;dcy;&amp;rcy;&amp;iecy;&amp;jcy; &amp;Dcy;&amp;icy;&amp;ie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47088"/>
            <a:ext cx="2381250" cy="26344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4857760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.Б. </a:t>
            </a:r>
            <a:r>
              <a:rPr lang="ru-RU" dirty="0" err="1" smtClean="0"/>
              <a:t>Диев</a:t>
            </a:r>
            <a:r>
              <a:rPr lang="ru-RU" dirty="0" smtClean="0"/>
              <a:t> - российский пианист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500174"/>
            <a:ext cx="5372080" cy="470916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2000" b="1" dirty="0" smtClean="0"/>
              <a:t>Основой фамилии Николаев</a:t>
            </a:r>
            <a:r>
              <a:rPr lang="ru-RU" sz="2000" dirty="0" smtClean="0"/>
              <a:t> послужило церковное имя Николай. Имя Николай восходит к греческому </a:t>
            </a:r>
            <a:r>
              <a:rPr lang="ru-RU" sz="2000" dirty="0" err="1" smtClean="0"/>
              <a:t>Nikolaos</a:t>
            </a:r>
            <a:r>
              <a:rPr lang="ru-RU" sz="2000" dirty="0" smtClean="0"/>
              <a:t>, где </a:t>
            </a:r>
            <a:r>
              <a:rPr lang="ru-RU" sz="2000" dirty="0" err="1" smtClean="0"/>
              <a:t>nika</a:t>
            </a:r>
            <a:r>
              <a:rPr lang="ru-RU" sz="2000" dirty="0" smtClean="0"/>
              <a:t> означает «побеждать», а </a:t>
            </a:r>
            <a:r>
              <a:rPr lang="ru-RU" sz="2000" dirty="0" err="1" smtClean="0"/>
              <a:t>laos</a:t>
            </a:r>
            <a:r>
              <a:rPr lang="ru-RU" sz="2000" dirty="0" smtClean="0"/>
              <a:t> – «народ». </a:t>
            </a:r>
            <a:br>
              <a:rPr lang="ru-RU" sz="2000" dirty="0" smtClean="0"/>
            </a:br>
            <a:r>
              <a:rPr lang="ru-RU" sz="2000" dirty="0" smtClean="0"/>
              <a:t>Покровителем имени является святой Николай </a:t>
            </a:r>
            <a:r>
              <a:rPr lang="ru-RU" sz="2000" dirty="0" err="1" smtClean="0"/>
              <a:t>Мирликийский</a:t>
            </a:r>
            <a:r>
              <a:rPr lang="ru-RU" sz="2000" dirty="0" smtClean="0"/>
              <a:t>, чудотворец, архиепископ города Мир в Ликии. </a:t>
            </a:r>
            <a:endParaRPr lang="ru-RU" sz="2000" dirty="0"/>
          </a:p>
        </p:txBody>
      </p:sp>
      <p:pic>
        <p:nvPicPr>
          <p:cNvPr id="5" name="Picture 2" descr="http://s59.radikal.ru/i165/1007/a3/d75dca026c7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1785950" cy="255057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7224" y="4071942"/>
            <a:ext cx="17859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Советский и</a:t>
            </a:r>
          </a:p>
          <a:p>
            <a:r>
              <a:rPr lang="ru-RU" dirty="0" smtClean="0"/>
              <a:t> российский </a:t>
            </a:r>
          </a:p>
          <a:p>
            <a:r>
              <a:rPr lang="ru-RU" dirty="0" smtClean="0"/>
              <a:t>композитор, певец. </a:t>
            </a:r>
          </a:p>
          <a:p>
            <a:r>
              <a:rPr lang="ru-RU" dirty="0" smtClean="0"/>
              <a:t>Заслуженный деятель искусств РФ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928802"/>
            <a:ext cx="5443518" cy="43891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dirty="0" smtClean="0"/>
              <a:t>Основой фамилии Виноградов послужило мирское имя Виноград. Фамилия Виноградов восходит к нарицательному виноград, от которого образовалось мирское имя Виноград. Виноградная лоза всегда играла огромную роль в христианской символике. Виноград часто упоминается в религиозных книгах- виноградные гроздья, выточенные из дерева, издавна служили украшением православных церквей. Фамилия Виноградов, как пожелание процветания и преуспевания, нередко присваивалась воспитанникам духовных учебных заведений. Между тем, многие из них никогда его даже не видели. В центральных областях России он появился только с развитием железных дорог, к концу XIX века.</a:t>
            </a:r>
            <a:endParaRPr lang="ru-RU" dirty="0"/>
          </a:p>
        </p:txBody>
      </p:sp>
      <p:sp>
        <p:nvSpPr>
          <p:cNvPr id="1026" name="AutoShape 2" descr="Дмитрий Иванович Виноград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Виноградов, Дмитрий Иван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Амин\Downloads\29533603.208x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1728192" cy="21431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72" y="4286256"/>
            <a:ext cx="1643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Виноградов Д.И.</a:t>
            </a:r>
            <a:r>
              <a:rPr lang="ru-RU" dirty="0" smtClean="0"/>
              <a:t>человек, благодаря которому в России было начато производство фарфора.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/>
              <a:t>Гипотеза подтвердилась: фамилии чаще всего образованы от имён собственных, профессий, прозвищ. А вот то, что самыми распространёнными фамилиями являются: Петров, Иванов, Сидоров – не подтвердилась</a:t>
            </a:r>
            <a:r>
              <a:rPr lang="ru-RU" dirty="0" smtClean="0"/>
              <a:t>.</a:t>
            </a:r>
            <a:endParaRPr lang="ru-RU" dirty="0"/>
          </a:p>
          <a:p>
            <a:pPr>
              <a:buNone/>
            </a:pPr>
            <a:r>
              <a:rPr lang="ru-RU" dirty="0" smtClean="0"/>
              <a:t>Фамилии являются отражением истории нашей страны, а также каждой конкретной семьи.  Я думаю, что каждый человек должен стремиться</a:t>
            </a:r>
          </a:p>
          <a:p>
            <a:pPr>
              <a:buNone/>
            </a:pPr>
            <a:r>
              <a:rPr lang="ru-RU" dirty="0" smtClean="0"/>
              <a:t> выяснить, кто были его предки. Моя работа убедила меня в том, что фамилии могут быть интереснейшим источником для исследований.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/>
              <a:t>изучить антропонимические  данные   фамилий учащихся  школы;</a:t>
            </a:r>
          </a:p>
          <a:p>
            <a:pPr lvl="0"/>
            <a:r>
              <a:rPr lang="ru-RU" b="1" dirty="0" smtClean="0"/>
              <a:t>узнать, какие фамилии  образованы от имён собственных, прозвищ, профессий;</a:t>
            </a:r>
          </a:p>
          <a:p>
            <a:pPr lvl="0"/>
            <a:r>
              <a:rPr lang="ru-RU" b="1" dirty="0" smtClean="0"/>
              <a:t>узнать, какие фамилии самые распространенные в России и в нашей школе.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Объект исследования </a:t>
            </a:r>
            <a:r>
              <a:rPr lang="ru-RU" dirty="0" smtClean="0"/>
              <a:t>- антропонимика</a:t>
            </a:r>
          </a:p>
          <a:p>
            <a:pPr>
              <a:buNone/>
            </a:pPr>
            <a:r>
              <a:rPr lang="ru-RU" b="1" dirty="0" smtClean="0"/>
              <a:t>Предмет исследования</a:t>
            </a:r>
            <a:r>
              <a:rPr lang="ru-RU" dirty="0" smtClean="0"/>
              <a:t>-фамилии учащихся</a:t>
            </a:r>
          </a:p>
          <a:p>
            <a:pPr>
              <a:buNone/>
            </a:pPr>
            <a:r>
              <a:rPr lang="ru-RU" dirty="0" smtClean="0"/>
              <a:t> МБОУ СШ №2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 исследования: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большинство фамилий учащихся школы образовано от имен собственных, прозвищ, профессий. Самыми распространенными являются : Иванов, Петров, Сидоров</a:t>
            </a:r>
            <a:endParaRPr lang="ru-RU" dirty="0"/>
          </a:p>
        </p:txBody>
      </p:sp>
      <p:pic>
        <p:nvPicPr>
          <p:cNvPr id="4" name="Picture 2" descr="D:\Анимашки\анимашки 1\остальные\office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717032"/>
            <a:ext cx="2388803" cy="1820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анкетирование учащихся школы; </a:t>
            </a:r>
          </a:p>
          <a:p>
            <a:r>
              <a:rPr lang="ru-RU" b="1" dirty="0" smtClean="0"/>
              <a:t>поиск достоверных источников информации (специальная литература, Интернет);</a:t>
            </a:r>
          </a:p>
          <a:p>
            <a:r>
              <a:rPr lang="ru-RU" b="1" dirty="0" smtClean="0"/>
              <a:t>анализ полученной информации.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анкетирования: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1.не задумывались о происхождении своей фамилии - 78%;</a:t>
            </a:r>
          </a:p>
          <a:p>
            <a:r>
              <a:rPr lang="ru-RU" dirty="0" smtClean="0"/>
              <a:t>2. догадываются, откуда пошла их  фамилия – 17%;</a:t>
            </a:r>
          </a:p>
          <a:p>
            <a:r>
              <a:rPr lang="ru-RU" dirty="0" smtClean="0"/>
              <a:t>3. знают историю фамилии – 5%;</a:t>
            </a:r>
          </a:p>
          <a:p>
            <a:pPr marL="457200" indent="-45720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i="1" dirty="0" smtClean="0"/>
              <a:t>Фамилия</a:t>
            </a:r>
            <a:r>
              <a:rPr lang="ru-RU" dirty="0" smtClean="0"/>
              <a:t>- наследственное родовое имя, указывающее на принадлежность человека к одному роду, ведущему начало от общего предка, или в более узком понимании — к одной семье.</a:t>
            </a:r>
            <a:endParaRPr lang="ru-RU" dirty="0"/>
          </a:p>
        </p:txBody>
      </p:sp>
      <p:pic>
        <p:nvPicPr>
          <p:cNvPr id="6" name="Picture 2" descr="&amp;kcy;&amp;acy;&amp;rcy;&amp;tcy;&amp;icy;&amp;ncy;&amp;kcy;&amp;acy; &amp;scy;&amp;iecy;&amp;mcy;&amp;soft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143380"/>
            <a:ext cx="2571755" cy="1714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592</TotalTime>
  <Words>2289</Words>
  <Application>Microsoft Office PowerPoint</Application>
  <PresentationFormat>Экран (4:3)</PresentationFormat>
  <Paragraphs>305</Paragraphs>
  <Slides>34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Фамилии учащихся нашей школы</vt:lpstr>
      <vt:lpstr>Актуальность: </vt:lpstr>
      <vt:lpstr>Цель исследования:</vt:lpstr>
      <vt:lpstr>Задачи исследования:</vt:lpstr>
      <vt:lpstr>Слайд 5</vt:lpstr>
      <vt:lpstr>Гипотеза исследования:</vt:lpstr>
      <vt:lpstr>Методы исследования</vt:lpstr>
      <vt:lpstr>Результаты анкетирования:</vt:lpstr>
      <vt:lpstr>Слайд 9</vt:lpstr>
      <vt:lpstr>Слайд 10</vt:lpstr>
      <vt:lpstr>Слайд 11</vt:lpstr>
      <vt:lpstr>Как  возникли  наши  фамилии?</vt:lpstr>
      <vt:lpstr>Слайд 13</vt:lpstr>
      <vt:lpstr>1.Смирнов</vt:lpstr>
      <vt:lpstr>Слайд 15</vt:lpstr>
      <vt:lpstr> 2. ИВАНОВ </vt:lpstr>
      <vt:lpstr>Слайд 17</vt:lpstr>
      <vt:lpstr>3.Кузнецов</vt:lpstr>
      <vt:lpstr>4.Попов</vt:lpstr>
      <vt:lpstr>5.Соколов</vt:lpstr>
      <vt:lpstr>6.Лебедев</vt:lpstr>
      <vt:lpstr>7.Новиков</vt:lpstr>
      <vt:lpstr>8.Морозов</vt:lpstr>
      <vt:lpstr>9.Козлов</vt:lpstr>
      <vt:lpstr>10.Петров</vt:lpstr>
      <vt:lpstr>Слайд 26</vt:lpstr>
      <vt:lpstr>Фамилии моих одноклассников</vt:lpstr>
      <vt:lpstr>Слайд 28</vt:lpstr>
      <vt:lpstr>Слайд 29</vt:lpstr>
      <vt:lpstr>Слайд 30</vt:lpstr>
      <vt:lpstr>Слайд 31</vt:lpstr>
      <vt:lpstr>Слайд 32</vt:lpstr>
      <vt:lpstr>Заключение 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«Фамилии учащихся нашей школы»</dc:title>
  <dc:creator>Амин</dc:creator>
  <cp:lastModifiedBy>Teacher</cp:lastModifiedBy>
  <cp:revision>68</cp:revision>
  <dcterms:created xsi:type="dcterms:W3CDTF">2016-02-14T17:29:44Z</dcterms:created>
  <dcterms:modified xsi:type="dcterms:W3CDTF">2018-09-12T08:01:22Z</dcterms:modified>
</cp:coreProperties>
</file>