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8"/>
  </p:notesMasterIdLst>
  <p:sldIdLst>
    <p:sldId id="260" r:id="rId2"/>
    <p:sldId id="315" r:id="rId3"/>
    <p:sldId id="263" r:id="rId4"/>
    <p:sldId id="267" r:id="rId5"/>
    <p:sldId id="282" r:id="rId6"/>
    <p:sldId id="295" r:id="rId7"/>
    <p:sldId id="273" r:id="rId8"/>
    <p:sldId id="303" r:id="rId9"/>
    <p:sldId id="296" r:id="rId10"/>
    <p:sldId id="308" r:id="rId11"/>
    <p:sldId id="309" r:id="rId12"/>
    <p:sldId id="298" r:id="rId13"/>
    <p:sldId id="310" r:id="rId14"/>
    <p:sldId id="304" r:id="rId15"/>
    <p:sldId id="297" r:id="rId16"/>
    <p:sldId id="269" r:id="rId17"/>
    <p:sldId id="293" r:id="rId18"/>
    <p:sldId id="283" r:id="rId19"/>
    <p:sldId id="271" r:id="rId20"/>
    <p:sldId id="275" r:id="rId21"/>
    <p:sldId id="276" r:id="rId22"/>
    <p:sldId id="277" r:id="rId23"/>
    <p:sldId id="278" r:id="rId24"/>
    <p:sldId id="318" r:id="rId25"/>
    <p:sldId id="300" r:id="rId26"/>
    <p:sldId id="31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FFCC99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61E1F-4866-47F1-B975-8CC5044C209E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0EE07-879B-4119-9629-850217830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Лешуков Сергей Иванович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55F75-92A3-4329-A8B6-3525D235110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Лешуков Сергей Иванович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D8185-2C85-4820-B871-E498779510B6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Лешуков Сергей Иванович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D10EE-D016-490D-9C36-AA181F98A01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Лешуков Сергей Иванович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1C3CA-F6D7-4F88-A531-34774497BD7D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Лешуков Сергей Иванович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0234B-3515-4C8F-B1DC-1F9C78B51AF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Лешуков Сергей Иванович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40AFF-782B-4CBB-918B-F69D8675E3A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Лешуков Сергей Иванович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015A4-8163-4D63-97BC-7E4E264002C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Лешуков Сергей Иванович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20D4C-6221-48AE-A4F1-A81C0270FFCB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Лешуков Сергей Иванович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6D935-4AC1-41BF-BBDB-DBB3A779C1CF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Лешуков Сергей Иванович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8CD07-6386-4764-AAD8-A2922476D70D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Лешуков Сергей Иванович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DE8E-EE65-4326-A871-AE798EDAA3FD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am.dinfo.ru/instrumenti/prispo/drill_sverla/drill_tree/pict2/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8288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/>
              </a:rPr>
              <a:t>Сверление отверстий в деталях из древесины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000636"/>
            <a:ext cx="4057656" cy="1281106"/>
          </a:xfrm>
        </p:spPr>
        <p:txBody>
          <a:bodyPr/>
          <a:lstStyle/>
          <a:p>
            <a:pPr algn="r"/>
            <a:endParaRPr lang="ru-RU" dirty="0">
              <a:effectLst/>
            </a:endParaRPr>
          </a:p>
        </p:txBody>
      </p:sp>
      <p:pic>
        <p:nvPicPr>
          <p:cNvPr id="72706" name="Picture 2" descr="https://im1-tub-ru.yandex.net/i?id=437fbb574bad15617d725ae6ed4a0f6b&amp;n=33&amp;h=215&amp;w=3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038417">
            <a:off x="288890" y="2308221"/>
            <a:ext cx="3076575" cy="2047876"/>
          </a:xfrm>
          <a:prstGeom prst="rect">
            <a:avLst/>
          </a:prstGeom>
          <a:noFill/>
        </p:spPr>
      </p:pic>
      <p:pic>
        <p:nvPicPr>
          <p:cNvPr id="72708" name="Picture 4" descr="http://www.megahowto.com/wp-content/uploads/2010/01/Make-Holes-Wood-Drilling-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12175">
            <a:off x="5511426" y="1916885"/>
            <a:ext cx="2897688" cy="2285954"/>
          </a:xfrm>
          <a:prstGeom prst="rect">
            <a:avLst/>
          </a:prstGeom>
          <a:noFill/>
        </p:spPr>
      </p:pic>
      <p:pic>
        <p:nvPicPr>
          <p:cNvPr id="72710" name="Picture 6" descr="http://www.woodworkspb.ru/images/ppj_applienc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26" y="4071942"/>
            <a:ext cx="3286125" cy="2428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658909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4772935"/>
              </p:ext>
            </p:extLst>
          </p:nvPr>
        </p:nvGraphicFramePr>
        <p:xfrm>
          <a:off x="467544" y="1281638"/>
          <a:ext cx="8229600" cy="5064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776"/>
                <a:gridCol w="2428892"/>
                <a:gridCol w="5114932"/>
              </a:tblGrid>
              <a:tr h="75723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№</a:t>
                      </a:r>
                    </a:p>
                    <a:p>
                      <a:pPr algn="ctr"/>
                      <a:r>
                        <a:rPr lang="ru-RU" sz="2400" b="1" dirty="0" err="1" smtClean="0"/>
                        <a:t>пп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Наименование 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Назначение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865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Спиральное сверло</a:t>
                      </a:r>
                      <a:r>
                        <a:rPr lang="ru-RU" sz="2800" baseline="0" dirty="0" smtClean="0"/>
                        <a:t> с направляющим центром</a:t>
                      </a:r>
                      <a:endParaRPr lang="ru-RU" sz="2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Центровое перовое сверло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Винтовые свёрла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Виды сверл.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3695" y="2204864"/>
            <a:ext cx="4643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точного сверления поперёк волокон древесины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43306" y="3933056"/>
            <a:ext cx="4643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д</a:t>
            </a:r>
            <a:r>
              <a:rPr lang="ru-RU" sz="2800" dirty="0" smtClean="0"/>
              <a:t>ля сверления неглубоких отверстий большого диаметра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700968" y="5348883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сверления глубоких отверстий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599934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9674610"/>
              </p:ext>
            </p:extLst>
          </p:nvPr>
        </p:nvGraphicFramePr>
        <p:xfrm>
          <a:off x="467544" y="1281638"/>
          <a:ext cx="8229600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776"/>
                <a:gridCol w="2428892"/>
                <a:gridCol w="5114932"/>
              </a:tblGrid>
              <a:tr h="75723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№</a:t>
                      </a:r>
                    </a:p>
                    <a:p>
                      <a:pPr algn="ctr"/>
                      <a:r>
                        <a:rPr lang="ru-RU" sz="2400" b="1" dirty="0" err="1" smtClean="0"/>
                        <a:t>пп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Наименование 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Назначение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865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Ложечное</a:t>
                      </a:r>
                      <a:r>
                        <a:rPr lang="ru-RU" sz="2800" baseline="0" dirty="0" smtClean="0"/>
                        <a:t> сверло</a:t>
                      </a:r>
                    </a:p>
                    <a:p>
                      <a:endParaRPr lang="ru-RU" sz="2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для сверления любых отверстий </a:t>
                      </a:r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Виды сверл.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2054138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 сверления вдоль волокон древесины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451096"/>
            <a:ext cx="23217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Спиральное сверло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793118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Ложечное сверло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6082" name="Picture 2" descr="C:\Documents and Settings\Admin\Мои документы\Downloads\06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2158798" y="55724"/>
            <a:ext cx="4926569" cy="7529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8" name="Прямая со стрелкой 7"/>
          <p:cNvCxnSpPr/>
          <p:nvPr/>
        </p:nvCxnSpPr>
        <p:spPr>
          <a:xfrm rot="5400000" flipH="1" flipV="1">
            <a:off x="7143768" y="4214818"/>
            <a:ext cx="1428760" cy="57150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72198" y="5429264"/>
            <a:ext cx="2146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Режущая кромка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2976" y="1785926"/>
            <a:ext cx="1867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Хвостовик</a:t>
            </a:r>
            <a:endParaRPr lang="ru-RU" sz="2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000232" y="2214554"/>
            <a:ext cx="0" cy="137453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Спиральное сверло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7" name="Picture 10" descr="1005790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1571612"/>
            <a:ext cx="7215238" cy="4844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0034" y="4286256"/>
            <a:ext cx="162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хвостовик</a:t>
            </a:r>
            <a:endParaRPr lang="ru-RU" sz="2400" dirty="0"/>
          </a:p>
        </p:txBody>
      </p:sp>
      <p:cxnSp>
        <p:nvCxnSpPr>
          <p:cNvPr id="9" name="Прямая со стрелкой 8"/>
          <p:cNvCxnSpPr>
            <a:stCxn id="8" idx="0"/>
          </p:cNvCxnSpPr>
          <p:nvPr/>
        </p:nvCxnSpPr>
        <p:spPr>
          <a:xfrm rot="5400000" flipH="1" flipV="1">
            <a:off x="888217" y="3350841"/>
            <a:ext cx="1357322" cy="51350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2321703" y="4036223"/>
            <a:ext cx="1714512" cy="78581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85918" y="528638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Спиральные канавки</a:t>
            </a:r>
            <a:endParaRPr lang="ru-RU" sz="2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2857488" y="4500570"/>
            <a:ext cx="2500330" cy="84800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7250925" y="5893611"/>
            <a:ext cx="500066" cy="42862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57488" y="207167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Режущая кромка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585789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Режущая кромка</a:t>
            </a:r>
            <a:endParaRPr lang="ru-RU" sz="2400" dirty="0"/>
          </a:p>
        </p:txBody>
      </p:sp>
      <p:pic>
        <p:nvPicPr>
          <p:cNvPr id="18" name="Picture 8" descr="sverla-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1142984"/>
            <a:ext cx="2216725" cy="350046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 стрелкой 16"/>
          <p:cNvCxnSpPr/>
          <p:nvPr/>
        </p:nvCxnSpPr>
        <p:spPr>
          <a:xfrm>
            <a:off x="4572000" y="2571744"/>
            <a:ext cx="3000396" cy="85725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6743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14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776"/>
                <a:gridCol w="2428892"/>
                <a:gridCol w="5114932"/>
              </a:tblGrid>
              <a:tr h="75723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№</a:t>
                      </a:r>
                    </a:p>
                    <a:p>
                      <a:pPr algn="ctr"/>
                      <a:r>
                        <a:rPr lang="ru-RU" sz="2400" b="1" dirty="0" err="1" smtClean="0"/>
                        <a:t>пп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Наименование 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Назначение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865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Хвостовик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Режущие кромки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Винтовые канавки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Элементы сверла.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3306" y="242886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крепления в патроне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714744" y="3071810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подрезания волокон древесины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714744" y="421481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вывода стружек </a:t>
            </a:r>
            <a:endParaRPr lang="ru-RU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Ручные  инструменты для сверления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5364" name="Picture 4" descr="F:\УМП\рисунки\технический труд\сверление\0003692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2928934"/>
            <a:ext cx="1857388" cy="3656029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366" name="Picture 6" descr="F:\УМП\рисунки\технический труд\сверление\000369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714488"/>
            <a:ext cx="1857389" cy="3857652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50" y="5786438"/>
            <a:ext cx="1690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Буравчик</a:t>
            </a:r>
            <a:r>
              <a:rPr lang="ru-RU"/>
              <a:t>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28875" y="1714500"/>
            <a:ext cx="1906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Коловорот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57688" y="5715000"/>
            <a:ext cx="257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dirty="0"/>
              <a:t>Дрель с закрытой передачей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786563" y="1214438"/>
            <a:ext cx="2143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dirty="0"/>
              <a:t>Дрель с открытой передачей </a:t>
            </a:r>
          </a:p>
        </p:txBody>
      </p:sp>
      <p:pic>
        <p:nvPicPr>
          <p:cNvPr id="14" name="Picture 9" descr="46dda294b4004ff34523e39b6182df2c_60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090044" y="3768312"/>
            <a:ext cx="3607614" cy="192885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058" name="Picture 2" descr="C:\Documents and Settings\Admin\Мои документы\Downloads\45318354_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6200000">
            <a:off x="3776012" y="2653354"/>
            <a:ext cx="3714775" cy="19799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61125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Картинка 6 из 839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14421"/>
            <a:ext cx="8352928" cy="53185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>
            <a:off x="971600" y="4149080"/>
            <a:ext cx="0" cy="86409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5536" y="333105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упор</a:t>
            </a:r>
            <a:endParaRPr lang="ru-RU" sz="3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627784" y="2924944"/>
            <a:ext cx="2304256" cy="259472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5536" y="1678448"/>
            <a:ext cx="2744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р</a:t>
            </a:r>
            <a:r>
              <a:rPr lang="ru-RU" sz="3600" dirty="0" smtClean="0"/>
              <a:t>укоятка вращения</a:t>
            </a:r>
            <a:endParaRPr lang="ru-RU" sz="36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4447108" y="1875348"/>
            <a:ext cx="1179048" cy="7852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29112" y="146389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патрон</a:t>
            </a:r>
            <a:endParaRPr lang="ru-RU" sz="36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7143768" y="2285992"/>
            <a:ext cx="216024" cy="120032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86512" y="342900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сверло</a:t>
            </a:r>
            <a:endParaRPr lang="ru-RU" sz="36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Коловорот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3682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Картинка 111 из 844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19" y="1214422"/>
            <a:ext cx="8572561" cy="54520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Дрель 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286380" y="4214818"/>
            <a:ext cx="2428892" cy="114300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86116" y="5429264"/>
            <a:ext cx="2744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р</a:t>
            </a:r>
            <a:r>
              <a:rPr lang="ru-RU" sz="3600" dirty="0" smtClean="0"/>
              <a:t>укоятка вращения</a:t>
            </a:r>
            <a:endParaRPr lang="ru-RU" sz="36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857884" y="1428736"/>
            <a:ext cx="928694" cy="28575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9124" y="128586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упор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1142984"/>
            <a:ext cx="2744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р</a:t>
            </a:r>
            <a:r>
              <a:rPr lang="ru-RU" sz="3600" dirty="0" smtClean="0"/>
              <a:t>укоятка захвата</a:t>
            </a:r>
            <a:endParaRPr lang="ru-RU" sz="36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357291" y="2928933"/>
            <a:ext cx="1285884" cy="42863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-214346" y="3857628"/>
            <a:ext cx="2000264" cy="28575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22859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патрон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1887855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F:\УМП\рисунки\технический труд\сверление\IMG_0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643050"/>
            <a:ext cx="7832366" cy="4572032"/>
          </a:xfrm>
          <a:prstGeom prst="rect">
            <a:avLst/>
          </a:prstGeom>
          <a:ln w="127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928662" y="4429132"/>
            <a:ext cx="2357454" cy="15001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857224" y="4071942"/>
            <a:ext cx="2428892" cy="214314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Приёмы сверления коловоротом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14" descr="юбчмимс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1643050"/>
            <a:ext cx="3143272" cy="45720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5066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</a:rPr>
              <a:t>Правила </a:t>
            </a:r>
            <a:r>
              <a:rPr lang="ru-RU" b="1" dirty="0" smtClean="0">
                <a:solidFill>
                  <a:srgbClr val="C00000"/>
                </a:solidFill>
                <a:effectLst/>
              </a:rPr>
              <a:t> безопасной работы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ru-RU" sz="3600" dirty="0">
                <a:solidFill>
                  <a:schemeClr val="accent4">
                    <a:lumMod val="10000"/>
                  </a:schemeClr>
                </a:solidFill>
                <a:effectLst/>
              </a:rPr>
              <a:t>1.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Надежно закреплять </a:t>
            </a:r>
            <a:r>
              <a:rPr lang="ru-RU" sz="3600" dirty="0">
                <a:solidFill>
                  <a:schemeClr val="accent4">
                    <a:lumMod val="10000"/>
                  </a:schemeClr>
                </a:solidFill>
                <a:effectLst/>
              </a:rPr>
              <a:t>заготовку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и подкладную доску на верстаке.</a:t>
            </a:r>
            <a:endParaRPr lang="ru-RU" sz="36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r>
              <a:rPr lang="ru-RU" sz="3600" dirty="0">
                <a:solidFill>
                  <a:schemeClr val="accent4">
                    <a:lumMod val="10000"/>
                  </a:schemeClr>
                </a:solidFill>
                <a:effectLst/>
              </a:rPr>
              <a:t>2.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Надёжно, без перекоса закреплять сверло в патроне.</a:t>
            </a:r>
            <a:endParaRPr lang="ru-RU" sz="36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r>
              <a:rPr lang="ru-RU" sz="3600" dirty="0">
                <a:solidFill>
                  <a:schemeClr val="accent4">
                    <a:lumMod val="10000"/>
                  </a:schemeClr>
                </a:solidFill>
                <a:effectLst/>
              </a:rPr>
              <a:t>3.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Ручку </a:t>
            </a:r>
            <a:r>
              <a:rPr lang="ru-RU" sz="3600" dirty="0">
                <a:solidFill>
                  <a:schemeClr val="accent4">
                    <a:lumMod val="10000"/>
                  </a:schemeClr>
                </a:solidFill>
                <a:effectLst/>
              </a:rPr>
              <a:t>дрели и коловорота вращать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</a:rPr>
              <a:t>плавно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, </a:t>
            </a:r>
            <a:r>
              <a:rPr lang="ru-RU" sz="3600" dirty="0">
                <a:solidFill>
                  <a:schemeClr val="accent4">
                    <a:lumMod val="10000"/>
                  </a:schemeClr>
                </a:solidFill>
                <a:effectLst/>
              </a:rPr>
              <a:t>без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</a:rPr>
              <a:t>рывков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.</a:t>
            </a:r>
            <a:endParaRPr lang="ru-RU" sz="36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r>
              <a:rPr lang="ru-RU" sz="3600" dirty="0">
                <a:solidFill>
                  <a:schemeClr val="accent4">
                    <a:lumMod val="10000"/>
                  </a:schemeClr>
                </a:solidFill>
                <a:effectLst/>
              </a:rPr>
              <a:t>4.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Дрель </a:t>
            </a:r>
            <a:r>
              <a:rPr lang="ru-RU" sz="3600" dirty="0">
                <a:solidFill>
                  <a:schemeClr val="accent4">
                    <a:lumMod val="10000"/>
                  </a:schemeClr>
                </a:solidFill>
                <a:effectLst/>
              </a:rPr>
              <a:t>и коловорот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класть на </a:t>
            </a:r>
            <a:r>
              <a:rPr lang="ru-RU" sz="3600" dirty="0">
                <a:solidFill>
                  <a:schemeClr val="accent4">
                    <a:lumMod val="10000"/>
                  </a:schemeClr>
                </a:solidFill>
                <a:effectLst/>
              </a:rPr>
              <a:t>верстак сверлом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от  себя.</a:t>
            </a:r>
            <a:endParaRPr lang="ru-RU" sz="36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4045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0"/>
            <a:ext cx="2180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00108"/>
            <a:ext cx="833747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/>
              <a:t>Создание условий для </a:t>
            </a:r>
          </a:p>
          <a:p>
            <a:pPr algn="ctr"/>
            <a:r>
              <a:rPr lang="ru-RU" sz="5400" dirty="0" smtClean="0"/>
              <a:t>приобретения </a:t>
            </a:r>
          </a:p>
          <a:p>
            <a:pPr algn="ctr"/>
            <a:r>
              <a:rPr lang="ru-RU" sz="5400" dirty="0" smtClean="0"/>
              <a:t>учащимися знаний о </a:t>
            </a:r>
          </a:p>
          <a:p>
            <a:pPr algn="ctr"/>
            <a:r>
              <a:rPr lang="ru-RU" sz="5400" dirty="0" smtClean="0"/>
              <a:t>технологии сверления </a:t>
            </a:r>
          </a:p>
          <a:p>
            <a:pPr algn="ctr"/>
            <a:r>
              <a:rPr lang="ru-RU" sz="5400" dirty="0" smtClean="0"/>
              <a:t>в деталях из древесины  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76200" y="1311275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0033"/>
                </a:solidFill>
                <a:latin typeface="Times New Roman" pitchFamily="18" charset="0"/>
              </a:rPr>
              <a:t>1. При сверлении надёжно закрепляй заготовку и подкладочную доску на верстаке, иначе…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  <a:noFill/>
          <a:ln/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Правила безопасной работы: 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проверь свои знания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685800" y="21336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</a:rPr>
              <a:t>А – отверстие придётся </a:t>
            </a:r>
            <a:r>
              <a:rPr lang="ru-RU" sz="2400" b="1" dirty="0" err="1" smtClean="0">
                <a:solidFill>
                  <a:srgbClr val="292929"/>
                </a:solidFill>
                <a:latin typeface="Times New Roman" pitchFamily="18" charset="0"/>
              </a:rPr>
              <a:t>пересверливать</a:t>
            </a:r>
            <a:endParaRPr lang="ru-RU" sz="2400" b="1" dirty="0" smtClean="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304800" y="2590800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</a:rPr>
              <a:t>Б – могут  получится неровные края отверстия на заготовке и на выходе сверло просверлит крышку верстака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1143000" y="34290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</a:rPr>
              <a:t>В – затупится режущая кромка сверла</a:t>
            </a:r>
          </a:p>
        </p:txBody>
      </p:sp>
      <p:sp>
        <p:nvSpPr>
          <p:cNvPr id="154631" name="AutoShape 7"/>
          <p:cNvSpPr>
            <a:spLocks noChangeArrowheads="1"/>
          </p:cNvSpPr>
          <p:nvPr/>
        </p:nvSpPr>
        <p:spPr bwMode="auto">
          <a:xfrm>
            <a:off x="4343400" y="4191000"/>
            <a:ext cx="2819400" cy="609600"/>
          </a:xfrm>
          <a:prstGeom prst="wedgeRoundRectCallout">
            <a:avLst>
              <a:gd name="adj1" fmla="val 46676"/>
              <a:gd name="adj2" fmla="val -32474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Подумай!!!</a:t>
            </a:r>
          </a:p>
        </p:txBody>
      </p:sp>
      <p:sp>
        <p:nvSpPr>
          <p:cNvPr id="154632" name="AutoShape 8"/>
          <p:cNvSpPr>
            <a:spLocks noChangeArrowheads="1"/>
          </p:cNvSpPr>
          <p:nvPr/>
        </p:nvSpPr>
        <p:spPr bwMode="auto">
          <a:xfrm>
            <a:off x="5638800" y="4724400"/>
            <a:ext cx="2819400" cy="609600"/>
          </a:xfrm>
          <a:prstGeom prst="wedgeRoundRectCallout">
            <a:avLst>
              <a:gd name="adj1" fmla="val 30347"/>
              <a:gd name="adj2" fmla="val -27994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Правильно</a:t>
            </a:r>
          </a:p>
        </p:txBody>
      </p:sp>
      <p:sp>
        <p:nvSpPr>
          <p:cNvPr id="154633" name="AutoShape 9"/>
          <p:cNvSpPr>
            <a:spLocks noChangeArrowheads="1"/>
          </p:cNvSpPr>
          <p:nvPr/>
        </p:nvSpPr>
        <p:spPr bwMode="auto">
          <a:xfrm>
            <a:off x="2743200" y="4648200"/>
            <a:ext cx="2286000" cy="609600"/>
          </a:xfrm>
          <a:prstGeom prst="wedgeRoundRectCallout">
            <a:avLst>
              <a:gd name="adj1" fmla="val -28958"/>
              <a:gd name="adj2" fmla="val -18515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Подумай!!!</a:t>
            </a:r>
          </a:p>
        </p:txBody>
      </p:sp>
      <p:pic>
        <p:nvPicPr>
          <p:cNvPr id="154638" name="Picture 14" descr="юбчмимс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2400"/>
            <a:ext cx="1978025" cy="2716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4639" name="Text Box 15"/>
          <p:cNvSpPr txBox="1">
            <a:spLocks noChangeArrowheads="1"/>
          </p:cNvSpPr>
          <p:nvPr/>
        </p:nvSpPr>
        <p:spPr bwMode="auto">
          <a:xfrm>
            <a:off x="2286000" y="5791200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FFFFFF"/>
                </a:solidFill>
                <a:latin typeface="Times New Roman" pitchFamily="18" charset="0"/>
              </a:rPr>
              <a:t>            </a:t>
            </a:r>
            <a:r>
              <a:rPr lang="ru-RU" sz="2000" b="1" smtClean="0">
                <a:solidFill>
                  <a:srgbClr val="292929"/>
                </a:solidFill>
                <a:latin typeface="Times New Roman" pitchFamily="18" charset="0"/>
              </a:rPr>
              <a:t>Закрепление заготовки при горизонтальном сверлении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35173982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4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46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xit" presetSubtype="4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4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0"/>
                  </p:tgtEl>
                </p:cond>
              </p:nextCondLst>
            </p:seq>
          </p:childTnLst>
        </p:cTn>
      </p:par>
    </p:tnLst>
    <p:bldLst>
      <p:bldP spid="154628" grpId="0"/>
      <p:bldP spid="154628" grpId="1"/>
      <p:bldP spid="154628" grpId="2"/>
      <p:bldP spid="154629" grpId="0"/>
      <p:bldP spid="154630" grpId="0"/>
      <p:bldP spid="154630" grpId="1"/>
      <p:bldP spid="154630" grpId="2"/>
      <p:bldP spid="154631" grpId="0" animBg="1"/>
      <p:bldP spid="154631" grpId="1" animBg="1"/>
      <p:bldP spid="154632" grpId="0" animBg="1"/>
      <p:bldP spid="154633" grpId="0" animBg="1"/>
      <p:bldP spid="15463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76200" y="1371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0033"/>
                </a:solidFill>
                <a:latin typeface="Times New Roman" pitchFamily="18" charset="0"/>
              </a:rPr>
              <a:t>2. Надёжно, без перекоса закрепляй сверло в патроне, иначе…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85800" y="19050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</a:rPr>
              <a:t>А – отверстие получится овальное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304800" y="2438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</a:rPr>
              <a:t>Б – это может привести к поломке сверла и травме</a:t>
            </a: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1295400" y="30480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</a:rPr>
              <a:t>В – придёт в негодность патрон</a:t>
            </a:r>
          </a:p>
        </p:txBody>
      </p:sp>
      <p:sp>
        <p:nvSpPr>
          <p:cNvPr id="163847" name="AutoShape 7"/>
          <p:cNvSpPr>
            <a:spLocks noChangeArrowheads="1"/>
          </p:cNvSpPr>
          <p:nvPr/>
        </p:nvSpPr>
        <p:spPr bwMode="auto">
          <a:xfrm>
            <a:off x="2743200" y="3581400"/>
            <a:ext cx="2819400" cy="609600"/>
          </a:xfrm>
          <a:prstGeom prst="wedgeRoundRectCallout">
            <a:avLst>
              <a:gd name="adj1" fmla="val 61824"/>
              <a:gd name="adj2" fmla="val -26640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Подумай!!!</a:t>
            </a:r>
          </a:p>
        </p:txBody>
      </p:sp>
      <p:sp>
        <p:nvSpPr>
          <p:cNvPr id="163848" name="AutoShape 8"/>
          <p:cNvSpPr>
            <a:spLocks noChangeArrowheads="1"/>
          </p:cNvSpPr>
          <p:nvPr/>
        </p:nvSpPr>
        <p:spPr bwMode="auto">
          <a:xfrm>
            <a:off x="5562600" y="3581400"/>
            <a:ext cx="2819400" cy="609600"/>
          </a:xfrm>
          <a:prstGeom prst="wedgeRoundRectCallout">
            <a:avLst>
              <a:gd name="adj1" fmla="val 1296"/>
              <a:gd name="adj2" fmla="val -17630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Правильно</a:t>
            </a:r>
          </a:p>
        </p:txBody>
      </p:sp>
      <p:sp>
        <p:nvSpPr>
          <p:cNvPr id="163849" name="AutoShape 9"/>
          <p:cNvSpPr>
            <a:spLocks noChangeArrowheads="1"/>
          </p:cNvSpPr>
          <p:nvPr/>
        </p:nvSpPr>
        <p:spPr bwMode="auto">
          <a:xfrm>
            <a:off x="4495800" y="3581400"/>
            <a:ext cx="2286000" cy="609600"/>
          </a:xfrm>
          <a:prstGeom prst="wedgeRoundRectCallout">
            <a:avLst>
              <a:gd name="adj1" fmla="val -142083"/>
              <a:gd name="adj2" fmla="val -7708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Подумай!!!</a:t>
            </a:r>
          </a:p>
        </p:txBody>
      </p:sp>
      <p:pic>
        <p:nvPicPr>
          <p:cNvPr id="163852" name="Picture 12" descr="перекос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38600"/>
            <a:ext cx="2073275" cy="2667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2667000" y="5715000"/>
            <a:ext cx="3725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292929"/>
                </a:solidFill>
                <a:latin typeface="Times New Roman" pitchFamily="18" charset="0"/>
              </a:rPr>
              <a:t>Неправильное закрепление сверла в патроне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  <a:noFill/>
          <a:ln/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Правила безопасной работы: 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проверь свои знания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951899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3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4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3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xit" presetSubtype="4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4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3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46"/>
                  </p:tgtEl>
                </p:cond>
              </p:nextCondLst>
            </p:seq>
          </p:childTnLst>
        </p:cTn>
      </p:par>
    </p:tnLst>
    <p:bldLst>
      <p:bldP spid="163844" grpId="0"/>
      <p:bldP spid="163844" grpId="1"/>
      <p:bldP spid="163844" grpId="2"/>
      <p:bldP spid="163845" grpId="0"/>
      <p:bldP spid="163846" grpId="0"/>
      <p:bldP spid="163846" grpId="1"/>
      <p:bldP spid="163846" grpId="2"/>
      <p:bldP spid="163847" grpId="0" animBg="1"/>
      <p:bldP spid="163847" grpId="1" animBg="1"/>
      <p:bldP spid="163848" grpId="0" animBg="1"/>
      <p:bldP spid="163849" grpId="0" animBg="1"/>
      <p:bldP spid="16384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76200" y="1219200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0033"/>
                </a:solidFill>
                <a:latin typeface="Times New Roman" pitchFamily="18" charset="0"/>
              </a:rPr>
              <a:t>3. Ручку коловорота или дрели вращать свободно, без больших усилий, иначе…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685800" y="20574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</a:rPr>
              <a:t>А – поломается дрель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0" y="2571744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</a:rPr>
              <a:t>Б – поломается сверло</a:t>
            </a: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066800" y="30480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</a:rPr>
              <a:t>В – отверстие будет просверлено не по метке</a:t>
            </a:r>
          </a:p>
        </p:txBody>
      </p:sp>
      <p:sp>
        <p:nvSpPr>
          <p:cNvPr id="164871" name="AutoShape 7"/>
          <p:cNvSpPr>
            <a:spLocks noChangeArrowheads="1"/>
          </p:cNvSpPr>
          <p:nvPr/>
        </p:nvSpPr>
        <p:spPr bwMode="auto">
          <a:xfrm>
            <a:off x="228600" y="1981200"/>
            <a:ext cx="2438400" cy="609600"/>
          </a:xfrm>
          <a:prstGeom prst="wedgeRoundRectCallout">
            <a:avLst>
              <a:gd name="adj1" fmla="val 58856"/>
              <a:gd name="adj2" fmla="val 937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Подумай!!!</a:t>
            </a:r>
          </a:p>
        </p:txBody>
      </p:sp>
      <p:sp>
        <p:nvSpPr>
          <p:cNvPr id="164872" name="AutoShape 8"/>
          <p:cNvSpPr>
            <a:spLocks noChangeArrowheads="1"/>
          </p:cNvSpPr>
          <p:nvPr/>
        </p:nvSpPr>
        <p:spPr bwMode="auto">
          <a:xfrm>
            <a:off x="6096000" y="2057400"/>
            <a:ext cx="2819400" cy="609600"/>
          </a:xfrm>
          <a:prstGeom prst="wedgeRoundRectCallout">
            <a:avLst>
              <a:gd name="adj1" fmla="val -56755"/>
              <a:gd name="adj2" fmla="val 8255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Правильно</a:t>
            </a:r>
          </a:p>
        </p:txBody>
      </p:sp>
      <p:sp>
        <p:nvSpPr>
          <p:cNvPr id="164873" name="AutoShape 9"/>
          <p:cNvSpPr>
            <a:spLocks noChangeArrowheads="1"/>
          </p:cNvSpPr>
          <p:nvPr/>
        </p:nvSpPr>
        <p:spPr bwMode="auto">
          <a:xfrm>
            <a:off x="6858000" y="3505200"/>
            <a:ext cx="2286000" cy="609600"/>
          </a:xfrm>
          <a:prstGeom prst="wedgeRoundRectCallout">
            <a:avLst>
              <a:gd name="adj1" fmla="val -132708"/>
              <a:gd name="adj2" fmla="val -5937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Подумай!!!</a:t>
            </a:r>
          </a:p>
        </p:txBody>
      </p:sp>
      <p:pic>
        <p:nvPicPr>
          <p:cNvPr id="164876" name="Picture 12" descr="сверление верт 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3200400" cy="27066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4877" name="Text Box 13"/>
          <p:cNvSpPr txBox="1">
            <a:spLocks noChangeArrowheads="1"/>
          </p:cNvSpPr>
          <p:nvPr/>
        </p:nvSpPr>
        <p:spPr bwMode="auto">
          <a:xfrm>
            <a:off x="3276600" y="5334000"/>
            <a:ext cx="434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292929"/>
                </a:solidFill>
                <a:latin typeface="Times New Roman" pitchFamily="18" charset="0"/>
              </a:rPr>
              <a:t>Закрепление заготовки при вертикальном сверлении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  <a:noFill/>
          <a:ln/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Правила безопасной работы: 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проверь свои знания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2318293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4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86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4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xit" presetSubtype="4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86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4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870"/>
                  </p:tgtEl>
                </p:cond>
              </p:nextCondLst>
            </p:seq>
          </p:childTnLst>
        </p:cTn>
      </p:par>
    </p:tnLst>
    <p:bldLst>
      <p:bldP spid="164868" grpId="0"/>
      <p:bldP spid="164868" grpId="1"/>
      <p:bldP spid="164868" grpId="2"/>
      <p:bldP spid="164869" grpId="0"/>
      <p:bldP spid="164870" grpId="0"/>
      <p:bldP spid="164870" grpId="1"/>
      <p:bldP spid="164870" grpId="2"/>
      <p:bldP spid="164871" grpId="0" animBg="1"/>
      <p:bldP spid="164871" grpId="1" animBg="1"/>
      <p:bldP spid="164872" grpId="0" animBg="1"/>
      <p:bldP spid="164873" grpId="0" animBg="1"/>
      <p:bldP spid="16487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0" y="3352800"/>
            <a:ext cx="8763000" cy="381000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292929"/>
                </a:solidFill>
                <a:effectLst/>
                <a:latin typeface="Times New Roman" pitchFamily="18" charset="0"/>
              </a:rPr>
              <a:t>В – придется ставить на верстак защитное ограждение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0" y="1981200"/>
            <a:ext cx="8915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</a:rPr>
              <a:t>А – рука может натолкнуться на режущую кромку сверла, когда мы берем инструмент из лотка</a:t>
            </a:r>
          </a:p>
          <a:p>
            <a:pPr marL="533400" indent="-533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</a:pPr>
            <a:endParaRPr lang="ru-RU" sz="2400" b="1" dirty="0" smtClean="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</a:rPr>
              <a:t>Б – коловорот (дрель) будет мешать обработке заготовки</a:t>
            </a:r>
          </a:p>
          <a:p>
            <a:pPr marL="533400" indent="-533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</a:pPr>
            <a:endParaRPr lang="ru-RU" sz="2400" b="1" dirty="0" smtClean="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23910" name="AutoShape 6"/>
          <p:cNvSpPr>
            <a:spLocks noChangeArrowheads="1"/>
          </p:cNvSpPr>
          <p:nvPr/>
        </p:nvSpPr>
        <p:spPr bwMode="auto">
          <a:xfrm>
            <a:off x="6629400" y="4038600"/>
            <a:ext cx="2286000" cy="609600"/>
          </a:xfrm>
          <a:prstGeom prst="wedgeRoundRectCallout">
            <a:avLst>
              <a:gd name="adj1" fmla="val -10069"/>
              <a:gd name="adj2" fmla="val -34010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</a:rPr>
              <a:t>Правильно</a:t>
            </a:r>
          </a:p>
        </p:txBody>
      </p:sp>
      <p:sp>
        <p:nvSpPr>
          <p:cNvPr id="123911" name="AutoShape 7"/>
          <p:cNvSpPr>
            <a:spLocks noChangeArrowheads="1"/>
          </p:cNvSpPr>
          <p:nvPr/>
        </p:nvSpPr>
        <p:spPr bwMode="auto">
          <a:xfrm>
            <a:off x="6286512" y="4071942"/>
            <a:ext cx="2286000" cy="609600"/>
          </a:xfrm>
          <a:prstGeom prst="wedgeRoundRectCallout">
            <a:avLst>
              <a:gd name="adj1" fmla="val 35556"/>
              <a:gd name="adj2" fmla="val -21067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</a:rPr>
              <a:t>Подумай!!!</a:t>
            </a:r>
          </a:p>
        </p:txBody>
      </p:sp>
      <p:sp>
        <p:nvSpPr>
          <p:cNvPr id="123912" name="AutoShape 8"/>
          <p:cNvSpPr>
            <a:spLocks noChangeArrowheads="1"/>
          </p:cNvSpPr>
          <p:nvPr/>
        </p:nvSpPr>
        <p:spPr bwMode="auto">
          <a:xfrm>
            <a:off x="3857620" y="4071942"/>
            <a:ext cx="2286000" cy="609600"/>
          </a:xfrm>
          <a:prstGeom prst="wedgeRoundRectCallout">
            <a:avLst>
              <a:gd name="adj1" fmla="val -70486"/>
              <a:gd name="adj2" fmla="val -12604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Подумай!!!</a:t>
            </a:r>
          </a:p>
        </p:txBody>
      </p:sp>
      <p:sp>
        <p:nvSpPr>
          <p:cNvPr id="123913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0033"/>
                </a:solidFill>
                <a:latin typeface="Times New Roman" pitchFamily="18" charset="0"/>
              </a:rPr>
              <a:t>4. Коловорот или дрель надо класть на верстак сверлом от себя потому, …</a:t>
            </a:r>
            <a:endParaRPr lang="ru-RU" sz="24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</a:pPr>
            <a:endParaRPr lang="ru-RU" sz="2400" b="1" dirty="0" smtClean="0">
              <a:solidFill>
                <a:srgbClr val="990033"/>
              </a:solidFill>
              <a:latin typeface="Times New Roman" pitchFamily="18" charset="0"/>
            </a:endParaRPr>
          </a:p>
        </p:txBody>
      </p:sp>
      <p:pic>
        <p:nvPicPr>
          <p:cNvPr id="123916" name="Picture 12" descr="верстак 23цц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2819400" cy="26527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3429000" y="5181600"/>
            <a:ext cx="365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292929"/>
                </a:solidFill>
                <a:latin typeface="Times New Roman" pitchFamily="18" charset="0"/>
              </a:rPr>
              <a:t>Положение инструмента на крышке верстака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  <a:noFill/>
          <a:ln/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Правила безопасной работы: 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проверь свои знания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8637760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39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0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39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0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39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07"/>
                  </p:tgtEl>
                </p:cond>
              </p:nextCondLst>
            </p:seq>
          </p:childTnLst>
        </p:cTn>
      </p:par>
    </p:tnLst>
    <p:bldLst>
      <p:bldP spid="123907" grpId="0" build="p"/>
      <p:bldP spid="123907" grpId="1" build="p"/>
      <p:bldP spid="123907" grpId="2" build="p"/>
      <p:bldP spid="123908" grpId="0"/>
      <p:bldP spid="123909" grpId="0"/>
      <p:bldP spid="123909" grpId="1"/>
      <p:bldP spid="123909" grpId="2"/>
      <p:bldP spid="123910" grpId="0" animBg="1"/>
      <p:bldP spid="123911" grpId="0" animBg="1"/>
      <p:bldP spid="123911" grpId="1" animBg="1"/>
      <p:bldP spid="123912" grpId="0" animBg="1"/>
      <p:bldP spid="12391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459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Практическая работа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2" descr="https://d27v8envyltg3v.cloudfront.net/mio/37681374/1429041893016/large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1214422"/>
            <a:ext cx="7072362" cy="531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85786" y="129013"/>
          <a:ext cx="7500989" cy="6468339"/>
        </p:xfrm>
        <a:graphic>
          <a:graphicData uri="http://schemas.openxmlformats.org/presentationml/2006/ole">
            <p:oleObj spid="_x0000_s40977" name="VISIO" r:id="rId3" imgW="6206760" imgH="55270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01162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390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Рефлексия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Подведение итогов урока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14488"/>
          <a:ext cx="8286808" cy="4857783"/>
        </p:xfrm>
        <a:graphic>
          <a:graphicData uri="http://schemas.openxmlformats.org/drawingml/2006/table">
            <a:tbl>
              <a:tblPr/>
              <a:tblGrid>
                <a:gridCol w="6488728"/>
                <a:gridCol w="1798080"/>
              </a:tblGrid>
              <a:tr h="404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Задания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Баллы 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Фронтальный опрос (жетоны)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соблюдение критериев качества выполнения практической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Практическая работа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письменные ответы на карточках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Тест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Взаимооценка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Итог: 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/>
              </a:rPr>
              <a:t>Сверление –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686800" cy="4222750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effectLst/>
              </a:rPr>
              <a:t>   </a:t>
            </a:r>
            <a:r>
              <a:rPr lang="ru-RU" sz="4400" dirty="0" smtClean="0"/>
              <a:t>это </a:t>
            </a:r>
            <a:r>
              <a:rPr lang="ru-RU" sz="4400" dirty="0" smtClean="0">
                <a:effectLst/>
              </a:rPr>
              <a:t>технологическая операция получения отверстия с помощью сверла</a:t>
            </a:r>
            <a:r>
              <a:rPr lang="ru-RU" sz="4400" dirty="0">
                <a:effectLst/>
              </a:rPr>
              <a:t>, путем снятия стружки</a:t>
            </a:r>
            <a:r>
              <a:rPr lang="ru-RU" sz="4400" dirty="0" smtClean="0">
                <a:effectLst/>
              </a:rPr>
              <a:t>.</a:t>
            </a:r>
          </a:p>
        </p:txBody>
      </p:sp>
      <p:pic>
        <p:nvPicPr>
          <p:cNvPr id="4" name="Picture 9" descr="store_apendix_big24540_1697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072066" y="4143380"/>
            <a:ext cx="3558177" cy="24342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7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  <a:effectLst/>
              </a:rPr>
              <a:t>Отверстия-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357158" y="1357298"/>
            <a:ext cx="8229600" cy="17859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углубления в деталях любой формы в поперечном сечении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28596" y="417546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417546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3786182" y="4175464"/>
            <a:ext cx="1060704" cy="914400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357818" y="4175464"/>
            <a:ext cx="1778496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5532786"/>
            <a:ext cx="210993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706500" y="4143380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апеция 10"/>
          <p:cNvSpPr/>
          <p:nvPr/>
        </p:nvSpPr>
        <p:spPr>
          <a:xfrm>
            <a:off x="3428992" y="5532786"/>
            <a:ext cx="1428760" cy="928694"/>
          </a:xfrm>
          <a:prstGeom prst="trapezoid">
            <a:avLst>
              <a:gd name="adj" fmla="val 440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5143504" y="5389910"/>
            <a:ext cx="1214446" cy="1071570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араллелограмм 12"/>
          <p:cNvSpPr/>
          <p:nvPr/>
        </p:nvSpPr>
        <p:spPr>
          <a:xfrm>
            <a:off x="6786578" y="5675662"/>
            <a:ext cx="1714512" cy="785818"/>
          </a:xfrm>
          <a:prstGeom prst="parallelogram">
            <a:avLst>
              <a:gd name="adj" fmla="val 58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428596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571472" y="250030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Виды отверстий</a:t>
            </a:r>
            <a:b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форме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0597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3429000"/>
            <a:ext cx="7286625" cy="2928938"/>
          </a:xfrm>
          <a:prstGeom prst="rect">
            <a:avLst/>
          </a:prstGeom>
          <a:solidFill>
            <a:srgbClr val="FFCC99"/>
          </a:solidFill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" name="Picture 3" descr="F:\УМП\рисунки\технический труд\сверление\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-214338"/>
            <a:ext cx="642942" cy="3643338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3" name="Picture 3" descr="F:\УМП\рисунки\технический труд\сверление\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152" y="-285776"/>
            <a:ext cx="632112" cy="378621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12500"/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732061" y="4892675"/>
            <a:ext cx="2927350" cy="0"/>
          </a:xfrm>
          <a:prstGeom prst="line">
            <a:avLst/>
          </a:prstGeom>
          <a:ln w="5715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250950" y="4894263"/>
            <a:ext cx="2927350" cy="0"/>
          </a:xfrm>
          <a:prstGeom prst="line">
            <a:avLst/>
          </a:prstGeom>
          <a:ln w="5715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57375" y="3429000"/>
            <a:ext cx="1214438" cy="1588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143000" y="4357688"/>
            <a:ext cx="1988840" cy="2023642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143000" y="5429250"/>
            <a:ext cx="1000125" cy="928688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331640" y="3429000"/>
            <a:ext cx="3168923" cy="2928938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40" idx="0"/>
          </p:cNvCxnSpPr>
          <p:nvPr/>
        </p:nvCxnSpPr>
        <p:spPr>
          <a:xfrm>
            <a:off x="2447764" y="3429000"/>
            <a:ext cx="3195799" cy="2928938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786188" y="3429000"/>
            <a:ext cx="3071812" cy="2928938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220072" y="3429000"/>
            <a:ext cx="3066678" cy="2928938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444208" y="3429000"/>
            <a:ext cx="1913980" cy="1714500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786688" y="3429000"/>
            <a:ext cx="642937" cy="571500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42938" y="2034753"/>
            <a:ext cx="3857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rgbClr val="C00000"/>
                </a:solidFill>
              </a:rPr>
              <a:t>Сквозное 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580112" y="2023475"/>
            <a:ext cx="1508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C00000"/>
                </a:solidFill>
              </a:rPr>
              <a:t>Глухое </a:t>
            </a:r>
          </a:p>
        </p:txBody>
      </p:sp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Виды </a:t>
            </a:r>
            <a:r>
              <a:rPr lang="ru-RU" dirty="0" smtClean="0">
                <a:solidFill>
                  <a:srgbClr val="002060"/>
                </a:solidFill>
              </a:rPr>
              <a:t>отверстий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по </a:t>
            </a:r>
            <a:r>
              <a:rPr lang="ru-RU" sz="2400" b="1" dirty="0" smtClean="0">
                <a:solidFill>
                  <a:srgbClr val="002060"/>
                </a:solidFill>
              </a:rPr>
              <a:t>глубине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2863214" y="1299438"/>
            <a:ext cx="628666" cy="76141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580112" y="1268760"/>
            <a:ext cx="504056" cy="7920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195736" y="3429000"/>
            <a:ext cx="504056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893762" y="4964113"/>
            <a:ext cx="3071813" cy="1588"/>
          </a:xfrm>
          <a:prstGeom prst="line">
            <a:avLst/>
          </a:prstGeom>
          <a:ln w="28575">
            <a:solidFill>
              <a:schemeClr val="accent4">
                <a:lumMod val="1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5940152" y="3429000"/>
            <a:ext cx="504056" cy="1944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 rot="10800000">
            <a:off x="5940152" y="5373216"/>
            <a:ext cx="504056" cy="21602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6228184" y="3140968"/>
            <a:ext cx="1" cy="2736304"/>
          </a:xfrm>
          <a:prstGeom prst="line">
            <a:avLst/>
          </a:prstGeom>
          <a:ln w="28575">
            <a:solidFill>
              <a:schemeClr val="accent4">
                <a:lumMod val="1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115070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34944 L 0.00069 0.4754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324 L -0.00173 0.3106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40" grpId="0" animBg="1"/>
      <p:bldP spid="45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</a:t>
            </a:r>
            <a:r>
              <a:rPr lang="ru-RU" b="1" dirty="0" smtClean="0">
                <a:solidFill>
                  <a:srgbClr val="002060"/>
                </a:solidFill>
              </a:rPr>
              <a:t>пиральное сверло с направляющим центром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7" descr="Картинка 28 из 12696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1571612"/>
            <a:ext cx="7215238" cy="485778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rot="16200000" flipV="1">
            <a:off x="6393669" y="3964785"/>
            <a:ext cx="1785950" cy="100013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V="1">
            <a:off x="4214810" y="4429132"/>
            <a:ext cx="1428760" cy="114300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1035819" y="5322107"/>
            <a:ext cx="500066" cy="42862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-32" y="3929066"/>
            <a:ext cx="2571768" cy="15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1472" y="2071678"/>
            <a:ext cx="162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центр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214810" y="5715016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Спиральные канавки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143768" y="5500702"/>
            <a:ext cx="162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хвостовик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0100" y="592933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Режущая кромка</a:t>
            </a: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effectLst/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Ц</a:t>
            </a:r>
            <a:r>
              <a:rPr lang="ru-RU" b="1" dirty="0" smtClean="0">
                <a:solidFill>
                  <a:srgbClr val="002060"/>
                </a:solidFill>
                <a:effectLst/>
              </a:rPr>
              <a:t>ентровое </a:t>
            </a:r>
            <a:r>
              <a:rPr lang="ru-RU" b="1" dirty="0" smtClean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  <a:effectLst/>
              </a:rPr>
              <a:t>еровое </a:t>
            </a:r>
            <a:r>
              <a:rPr lang="ru-RU" b="1" dirty="0">
                <a:solidFill>
                  <a:srgbClr val="002060"/>
                </a:solidFill>
                <a:effectLst/>
              </a:rPr>
              <a:t>сверло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7100292" cy="51125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>
            <a:off x="2051720" y="2738537"/>
            <a:ext cx="0" cy="137453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89602" y="2276872"/>
            <a:ext cx="1867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Хвостовик</a:t>
            </a:r>
            <a:endParaRPr lang="ru-RU" sz="2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7786710" y="2928934"/>
            <a:ext cx="0" cy="118813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06226" y="2463279"/>
            <a:ext cx="162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Центр</a:t>
            </a:r>
            <a:endParaRPr lang="ru-RU" sz="24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V="1">
            <a:off x="7286644" y="4500570"/>
            <a:ext cx="857256" cy="57150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86116" y="2428868"/>
            <a:ext cx="27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Подрезатель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072198" y="5429264"/>
            <a:ext cx="2146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Режущая кромка</a:t>
            </a:r>
            <a:endParaRPr lang="ru-RU" sz="2400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929322" y="2857496"/>
            <a:ext cx="1500200" cy="85725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55298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Винтовое сверло</a:t>
            </a:r>
            <a:endParaRPr lang="ru-RU" dirty="0"/>
          </a:p>
        </p:txBody>
      </p:sp>
      <p:pic>
        <p:nvPicPr>
          <p:cNvPr id="56321" name="Picture 1" descr="C:\Documents and Settings\Admin\Мои документы\Downloads\spiralnoe-i-viti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579" y="1916832"/>
            <a:ext cx="7948861" cy="4032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Шнековое</a:t>
            </a:r>
            <a:r>
              <a:rPr lang="ru-RU" b="1" dirty="0" smtClean="0">
                <a:solidFill>
                  <a:srgbClr val="002060"/>
                </a:solidFill>
              </a:rPr>
              <a:t> сверло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195" y="1714488"/>
            <a:ext cx="7118056" cy="45720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1958</TotalTime>
  <Words>495</Words>
  <Application>Microsoft Office PowerPoint</Application>
  <PresentationFormat>Экран (4:3)</PresentationFormat>
  <Paragraphs>147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Тема2</vt:lpstr>
      <vt:lpstr>VISIO</vt:lpstr>
      <vt:lpstr>Сверление отверстий в деталях из древесины</vt:lpstr>
      <vt:lpstr>Слайд 2</vt:lpstr>
      <vt:lpstr>Сверление –</vt:lpstr>
      <vt:lpstr>Отверстия-</vt:lpstr>
      <vt:lpstr>Виды отверстий по глубине</vt:lpstr>
      <vt:lpstr>Спиральное сверло с направляющим центром</vt:lpstr>
      <vt:lpstr> Центровое перовое сверло </vt:lpstr>
      <vt:lpstr>Винтовое сверло</vt:lpstr>
      <vt:lpstr>Шнековое сверло</vt:lpstr>
      <vt:lpstr>Виды сверл. </vt:lpstr>
      <vt:lpstr>Виды сверл. </vt:lpstr>
      <vt:lpstr>Ложечное сверло</vt:lpstr>
      <vt:lpstr>Спиральное сверло</vt:lpstr>
      <vt:lpstr>Элементы сверла. </vt:lpstr>
      <vt:lpstr>Ручные  инструменты для сверления</vt:lpstr>
      <vt:lpstr>Коловорот</vt:lpstr>
      <vt:lpstr>Дрель </vt:lpstr>
      <vt:lpstr>Приёмы сверления коловоротом</vt:lpstr>
      <vt:lpstr>Правила  безопасной работы</vt:lpstr>
      <vt:lpstr>Правила безопасной работы:  проверь свои знания</vt:lpstr>
      <vt:lpstr>Правила безопасной работы:  проверь свои знания</vt:lpstr>
      <vt:lpstr>Правила безопасной работы:  проверь свои знания</vt:lpstr>
      <vt:lpstr>Правила безопасной работы:  проверь свои знания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Сверление отверстий</dc:title>
  <dc:creator>Субботин Н.А.</dc:creator>
  <cp:lastModifiedBy>Екатерина</cp:lastModifiedBy>
  <cp:revision>147</cp:revision>
  <dcterms:modified xsi:type="dcterms:W3CDTF">2019-01-14T18:51:36Z</dcterms:modified>
  <cp:category>Дидактические материалы</cp:category>
</cp:coreProperties>
</file>