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5" r:id="rId20"/>
    <p:sldId id="277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74" r:id="rId35"/>
    <p:sldId id="292" r:id="rId36"/>
    <p:sldId id="293" r:id="rId37"/>
    <p:sldId id="291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9F7DF-EA14-4A03-B28C-D1DD4A536782}" type="doc">
      <dgm:prSet loTypeId="urn:microsoft.com/office/officeart/2005/8/layout/gear1" loCatId="process" qsTypeId="urn:microsoft.com/office/officeart/2005/8/quickstyle/simple1" qsCatId="simple" csTypeId="urn:microsoft.com/office/officeart/2005/8/colors/accent1_1" csCatId="accent1" phldr="1"/>
      <dgm:spPr/>
    </dgm:pt>
    <dgm:pt modelId="{0A1454CB-4581-41C7-9B62-3B2A20D61E0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тема</a:t>
          </a:r>
        </a:p>
        <a:p>
          <a:endParaRPr lang="ru-RU" sz="1800" b="1" dirty="0"/>
        </a:p>
      </dgm:t>
    </dgm:pt>
    <dgm:pt modelId="{6234D510-D735-4981-B4BD-8247556D19CF}" type="parTrans" cxnId="{ECFFE385-E44F-43B9-91BF-FC28438859E7}">
      <dgm:prSet/>
      <dgm:spPr/>
      <dgm:t>
        <a:bodyPr/>
        <a:lstStyle/>
        <a:p>
          <a:endParaRPr lang="ru-RU"/>
        </a:p>
      </dgm:t>
    </dgm:pt>
    <dgm:pt modelId="{571B0603-49C9-4C7D-950C-76339F2B5768}" type="sibTrans" cxnId="{ECFFE385-E44F-43B9-91BF-FC28438859E7}">
      <dgm:prSet/>
      <dgm:spPr/>
      <dgm:t>
        <a:bodyPr/>
        <a:lstStyle/>
        <a:p>
          <a:endParaRPr lang="ru-RU"/>
        </a:p>
      </dgm:t>
    </dgm:pt>
    <dgm:pt modelId="{E889E225-305C-4C45-830A-7EF360E6998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пробле-ма</a:t>
          </a:r>
        </a:p>
        <a:p>
          <a:endParaRPr lang="ru-RU" sz="1600" b="1" dirty="0"/>
        </a:p>
      </dgm:t>
    </dgm:pt>
    <dgm:pt modelId="{27644B40-F603-495D-A5FC-686A45842E4F}" type="parTrans" cxnId="{C5533764-6C47-454C-A072-B4570DADC3BD}">
      <dgm:prSet/>
      <dgm:spPr/>
      <dgm:t>
        <a:bodyPr/>
        <a:lstStyle/>
        <a:p>
          <a:endParaRPr lang="ru-RU"/>
        </a:p>
      </dgm:t>
    </dgm:pt>
    <dgm:pt modelId="{0BC5F62E-4AED-4F8C-951B-5D9825ECAAAA}" type="sibTrans" cxnId="{C5533764-6C47-454C-A072-B4570DADC3BD}">
      <dgm:prSet/>
      <dgm:spPr/>
      <dgm:t>
        <a:bodyPr/>
        <a:lstStyle/>
        <a:p>
          <a:endParaRPr lang="ru-RU"/>
        </a:p>
      </dgm:t>
    </dgm:pt>
    <dgm:pt modelId="{C094A985-EBAD-4E73-B919-45222F392D5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интерес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/>
        </a:p>
      </dgm:t>
    </dgm:pt>
    <dgm:pt modelId="{73B2B433-D8D4-4314-80D4-8FF59FAA3EA4}" type="parTrans" cxnId="{846AB63C-CBF2-4554-85A2-BAFDBD834680}">
      <dgm:prSet/>
      <dgm:spPr/>
      <dgm:t>
        <a:bodyPr/>
        <a:lstStyle/>
        <a:p>
          <a:endParaRPr lang="ru-RU"/>
        </a:p>
      </dgm:t>
    </dgm:pt>
    <dgm:pt modelId="{5257D430-874E-47D0-9067-EE431A8E34FD}" type="sibTrans" cxnId="{846AB63C-CBF2-4554-85A2-BAFDBD834680}">
      <dgm:prSet/>
      <dgm:spPr/>
      <dgm:t>
        <a:bodyPr/>
        <a:lstStyle/>
        <a:p>
          <a:endParaRPr lang="ru-RU"/>
        </a:p>
      </dgm:t>
    </dgm:pt>
    <dgm:pt modelId="{5AA23B43-6D46-4607-8640-873174DA7AD8}" type="pres">
      <dgm:prSet presAssocID="{E679F7DF-EA14-4A03-B28C-D1DD4A5367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D323648-E51E-4014-A885-C064E9E9E442}" type="pres">
      <dgm:prSet presAssocID="{0A1454CB-4581-41C7-9B62-3B2A20D61E0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8121E-43F0-4C3D-B55E-19BB7A8D08A6}" type="pres">
      <dgm:prSet presAssocID="{0A1454CB-4581-41C7-9B62-3B2A20D61E0A}" presName="gear1srcNode" presStyleLbl="node1" presStyleIdx="0" presStyleCnt="3"/>
      <dgm:spPr/>
      <dgm:t>
        <a:bodyPr/>
        <a:lstStyle/>
        <a:p>
          <a:endParaRPr lang="ru-RU"/>
        </a:p>
      </dgm:t>
    </dgm:pt>
    <dgm:pt modelId="{2F108C8C-6803-41C6-A548-B45CE2D935C3}" type="pres">
      <dgm:prSet presAssocID="{0A1454CB-4581-41C7-9B62-3B2A20D61E0A}" presName="gear1dstNode" presStyleLbl="node1" presStyleIdx="0" presStyleCnt="3"/>
      <dgm:spPr/>
      <dgm:t>
        <a:bodyPr/>
        <a:lstStyle/>
        <a:p>
          <a:endParaRPr lang="ru-RU"/>
        </a:p>
      </dgm:t>
    </dgm:pt>
    <dgm:pt modelId="{72331D76-A1B9-4D13-AC4A-61C988ED9ED5}" type="pres">
      <dgm:prSet presAssocID="{E889E225-305C-4C45-830A-7EF360E69980}" presName="gear2" presStyleLbl="node1" presStyleIdx="1" presStyleCnt="3" custScaleX="94630" custScaleY="936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88A45-8259-418B-8528-E48ED0A12C48}" type="pres">
      <dgm:prSet presAssocID="{E889E225-305C-4C45-830A-7EF360E69980}" presName="gear2srcNode" presStyleLbl="node1" presStyleIdx="1" presStyleCnt="3"/>
      <dgm:spPr/>
      <dgm:t>
        <a:bodyPr/>
        <a:lstStyle/>
        <a:p>
          <a:endParaRPr lang="ru-RU"/>
        </a:p>
      </dgm:t>
    </dgm:pt>
    <dgm:pt modelId="{592F68D0-66BD-4290-A2B5-EDC903A80CE2}" type="pres">
      <dgm:prSet presAssocID="{E889E225-305C-4C45-830A-7EF360E69980}" presName="gear2dstNode" presStyleLbl="node1" presStyleIdx="1" presStyleCnt="3"/>
      <dgm:spPr/>
      <dgm:t>
        <a:bodyPr/>
        <a:lstStyle/>
        <a:p>
          <a:endParaRPr lang="ru-RU"/>
        </a:p>
      </dgm:t>
    </dgm:pt>
    <dgm:pt modelId="{61E3186A-4A59-4399-8163-9DE2B0C1C1FB}" type="pres">
      <dgm:prSet presAssocID="{C094A985-EBAD-4E73-B919-45222F392D5D}" presName="gear3" presStyleLbl="node1" presStyleIdx="2" presStyleCnt="3" custLinFactNeighborX="-1493" custLinFactNeighborY="-2081"/>
      <dgm:spPr/>
      <dgm:t>
        <a:bodyPr/>
        <a:lstStyle/>
        <a:p>
          <a:endParaRPr lang="ru-RU"/>
        </a:p>
      </dgm:t>
    </dgm:pt>
    <dgm:pt modelId="{9CCC442C-2064-44DA-96B5-5C76EEC1BC33}" type="pres">
      <dgm:prSet presAssocID="{C094A985-EBAD-4E73-B919-45222F392D5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FED7B-B736-4DE5-B608-65C4255B5C30}" type="pres">
      <dgm:prSet presAssocID="{C094A985-EBAD-4E73-B919-45222F392D5D}" presName="gear3srcNode" presStyleLbl="node1" presStyleIdx="2" presStyleCnt="3"/>
      <dgm:spPr/>
      <dgm:t>
        <a:bodyPr/>
        <a:lstStyle/>
        <a:p>
          <a:endParaRPr lang="ru-RU"/>
        </a:p>
      </dgm:t>
    </dgm:pt>
    <dgm:pt modelId="{3E797D24-92F4-4158-90CC-EB7A2DB04C7A}" type="pres">
      <dgm:prSet presAssocID="{C094A985-EBAD-4E73-B919-45222F392D5D}" presName="gear3dstNode" presStyleLbl="node1" presStyleIdx="2" presStyleCnt="3"/>
      <dgm:spPr/>
      <dgm:t>
        <a:bodyPr/>
        <a:lstStyle/>
        <a:p>
          <a:endParaRPr lang="ru-RU"/>
        </a:p>
      </dgm:t>
    </dgm:pt>
    <dgm:pt modelId="{325CC0C5-E172-40D6-AA94-CFFF89468F69}" type="pres">
      <dgm:prSet presAssocID="{571B0603-49C9-4C7D-950C-76339F2B5768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88F704D8-60AE-495A-A366-E77171B6ED13}" type="pres">
      <dgm:prSet presAssocID="{0BC5F62E-4AED-4F8C-951B-5D9825ECAAAA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09CD1BAB-778A-437D-B61A-2F489C7221D9}" type="pres">
      <dgm:prSet presAssocID="{5257D430-874E-47D0-9067-EE431A8E34FD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8A55F5F-13CA-49BF-B33D-4661047B7996}" type="presOf" srcId="{E679F7DF-EA14-4A03-B28C-D1DD4A536782}" destId="{5AA23B43-6D46-4607-8640-873174DA7AD8}" srcOrd="0" destOrd="0" presId="urn:microsoft.com/office/officeart/2005/8/layout/gear1"/>
    <dgm:cxn modelId="{4F6699FE-DCA2-4B7D-A663-F945F8C3F6BD}" type="presOf" srcId="{0A1454CB-4581-41C7-9B62-3B2A20D61E0A}" destId="{2F108C8C-6803-41C6-A548-B45CE2D935C3}" srcOrd="2" destOrd="0" presId="urn:microsoft.com/office/officeart/2005/8/layout/gear1"/>
    <dgm:cxn modelId="{E5C79316-3018-4BC7-83E5-0FDD03D9B064}" type="presOf" srcId="{E889E225-305C-4C45-830A-7EF360E69980}" destId="{72331D76-A1B9-4D13-AC4A-61C988ED9ED5}" srcOrd="0" destOrd="0" presId="urn:microsoft.com/office/officeart/2005/8/layout/gear1"/>
    <dgm:cxn modelId="{C5533764-6C47-454C-A072-B4570DADC3BD}" srcId="{E679F7DF-EA14-4A03-B28C-D1DD4A536782}" destId="{E889E225-305C-4C45-830A-7EF360E69980}" srcOrd="1" destOrd="0" parTransId="{27644B40-F603-495D-A5FC-686A45842E4F}" sibTransId="{0BC5F62E-4AED-4F8C-951B-5D9825ECAAAA}"/>
    <dgm:cxn modelId="{3DE28DF3-CB7A-4572-A244-1215B5BF52C1}" type="presOf" srcId="{E889E225-305C-4C45-830A-7EF360E69980}" destId="{80F88A45-8259-418B-8528-E48ED0A12C48}" srcOrd="1" destOrd="0" presId="urn:microsoft.com/office/officeart/2005/8/layout/gear1"/>
    <dgm:cxn modelId="{F1033D56-6D47-41AF-A74D-41213D4C45BA}" type="presOf" srcId="{0BC5F62E-4AED-4F8C-951B-5D9825ECAAAA}" destId="{88F704D8-60AE-495A-A366-E77171B6ED13}" srcOrd="0" destOrd="0" presId="urn:microsoft.com/office/officeart/2005/8/layout/gear1"/>
    <dgm:cxn modelId="{2B851580-DF9D-4EEE-AE8B-43B796FC4CF8}" type="presOf" srcId="{E889E225-305C-4C45-830A-7EF360E69980}" destId="{592F68D0-66BD-4290-A2B5-EDC903A80CE2}" srcOrd="2" destOrd="0" presId="urn:microsoft.com/office/officeart/2005/8/layout/gear1"/>
    <dgm:cxn modelId="{8DFBFE0D-6D7C-46C4-A1C2-E9A7C7C58488}" type="presOf" srcId="{5257D430-874E-47D0-9067-EE431A8E34FD}" destId="{09CD1BAB-778A-437D-B61A-2F489C7221D9}" srcOrd="0" destOrd="0" presId="urn:microsoft.com/office/officeart/2005/8/layout/gear1"/>
    <dgm:cxn modelId="{ECFFE385-E44F-43B9-91BF-FC28438859E7}" srcId="{E679F7DF-EA14-4A03-B28C-D1DD4A536782}" destId="{0A1454CB-4581-41C7-9B62-3B2A20D61E0A}" srcOrd="0" destOrd="0" parTransId="{6234D510-D735-4981-B4BD-8247556D19CF}" sibTransId="{571B0603-49C9-4C7D-950C-76339F2B5768}"/>
    <dgm:cxn modelId="{5103A8F0-F920-40E4-B979-289F1A21EFAD}" type="presOf" srcId="{0A1454CB-4581-41C7-9B62-3B2A20D61E0A}" destId="{4EE8121E-43F0-4C3D-B55E-19BB7A8D08A6}" srcOrd="1" destOrd="0" presId="urn:microsoft.com/office/officeart/2005/8/layout/gear1"/>
    <dgm:cxn modelId="{1B6B1A51-2FD9-48E1-88E9-247438B76FD5}" type="presOf" srcId="{C094A985-EBAD-4E73-B919-45222F392D5D}" destId="{9CCC442C-2064-44DA-96B5-5C76EEC1BC33}" srcOrd="1" destOrd="0" presId="urn:microsoft.com/office/officeart/2005/8/layout/gear1"/>
    <dgm:cxn modelId="{29962552-DD78-4EF1-8420-1E98844810CB}" type="presOf" srcId="{C094A985-EBAD-4E73-B919-45222F392D5D}" destId="{3E797D24-92F4-4158-90CC-EB7A2DB04C7A}" srcOrd="3" destOrd="0" presId="urn:microsoft.com/office/officeart/2005/8/layout/gear1"/>
    <dgm:cxn modelId="{846AB63C-CBF2-4554-85A2-BAFDBD834680}" srcId="{E679F7DF-EA14-4A03-B28C-D1DD4A536782}" destId="{C094A985-EBAD-4E73-B919-45222F392D5D}" srcOrd="2" destOrd="0" parTransId="{73B2B433-D8D4-4314-80D4-8FF59FAA3EA4}" sibTransId="{5257D430-874E-47D0-9067-EE431A8E34FD}"/>
    <dgm:cxn modelId="{73E68C25-9967-4893-8C14-9C3261CCF4C0}" type="presOf" srcId="{C094A985-EBAD-4E73-B919-45222F392D5D}" destId="{87FFED7B-B736-4DE5-B608-65C4255B5C30}" srcOrd="2" destOrd="0" presId="urn:microsoft.com/office/officeart/2005/8/layout/gear1"/>
    <dgm:cxn modelId="{C6C74779-C84A-467D-87DE-AB066191EC79}" type="presOf" srcId="{571B0603-49C9-4C7D-950C-76339F2B5768}" destId="{325CC0C5-E172-40D6-AA94-CFFF89468F69}" srcOrd="0" destOrd="0" presId="urn:microsoft.com/office/officeart/2005/8/layout/gear1"/>
    <dgm:cxn modelId="{51415272-4530-4889-9C54-837F34445065}" type="presOf" srcId="{C094A985-EBAD-4E73-B919-45222F392D5D}" destId="{61E3186A-4A59-4399-8163-9DE2B0C1C1FB}" srcOrd="0" destOrd="0" presId="urn:microsoft.com/office/officeart/2005/8/layout/gear1"/>
    <dgm:cxn modelId="{DAAADFC7-06EE-4E98-911F-EF49D8AC6391}" type="presOf" srcId="{0A1454CB-4581-41C7-9B62-3B2A20D61E0A}" destId="{BD323648-E51E-4014-A885-C064E9E9E442}" srcOrd="0" destOrd="0" presId="urn:microsoft.com/office/officeart/2005/8/layout/gear1"/>
    <dgm:cxn modelId="{6F4151AB-6310-4124-BD4B-030BC06F0F92}" type="presParOf" srcId="{5AA23B43-6D46-4607-8640-873174DA7AD8}" destId="{BD323648-E51E-4014-A885-C064E9E9E442}" srcOrd="0" destOrd="0" presId="urn:microsoft.com/office/officeart/2005/8/layout/gear1"/>
    <dgm:cxn modelId="{97CA763A-EA08-40AA-862B-71D081AB6139}" type="presParOf" srcId="{5AA23B43-6D46-4607-8640-873174DA7AD8}" destId="{4EE8121E-43F0-4C3D-B55E-19BB7A8D08A6}" srcOrd="1" destOrd="0" presId="urn:microsoft.com/office/officeart/2005/8/layout/gear1"/>
    <dgm:cxn modelId="{7CF7B8D3-95B8-4419-9401-04EE4D7CD55B}" type="presParOf" srcId="{5AA23B43-6D46-4607-8640-873174DA7AD8}" destId="{2F108C8C-6803-41C6-A548-B45CE2D935C3}" srcOrd="2" destOrd="0" presId="urn:microsoft.com/office/officeart/2005/8/layout/gear1"/>
    <dgm:cxn modelId="{B0C7A461-5F2D-4C67-9317-3A640F32A375}" type="presParOf" srcId="{5AA23B43-6D46-4607-8640-873174DA7AD8}" destId="{72331D76-A1B9-4D13-AC4A-61C988ED9ED5}" srcOrd="3" destOrd="0" presId="urn:microsoft.com/office/officeart/2005/8/layout/gear1"/>
    <dgm:cxn modelId="{0917399C-F2E1-4017-A6E9-B220A099A864}" type="presParOf" srcId="{5AA23B43-6D46-4607-8640-873174DA7AD8}" destId="{80F88A45-8259-418B-8528-E48ED0A12C48}" srcOrd="4" destOrd="0" presId="urn:microsoft.com/office/officeart/2005/8/layout/gear1"/>
    <dgm:cxn modelId="{AA663E72-9310-4D83-B1CC-2208374BDF7B}" type="presParOf" srcId="{5AA23B43-6D46-4607-8640-873174DA7AD8}" destId="{592F68D0-66BD-4290-A2B5-EDC903A80CE2}" srcOrd="5" destOrd="0" presId="urn:microsoft.com/office/officeart/2005/8/layout/gear1"/>
    <dgm:cxn modelId="{4C1269DF-4F76-494C-8E0D-7E54E2B86C3B}" type="presParOf" srcId="{5AA23B43-6D46-4607-8640-873174DA7AD8}" destId="{61E3186A-4A59-4399-8163-9DE2B0C1C1FB}" srcOrd="6" destOrd="0" presId="urn:microsoft.com/office/officeart/2005/8/layout/gear1"/>
    <dgm:cxn modelId="{747DBDED-4781-472B-80C3-B616F27BED36}" type="presParOf" srcId="{5AA23B43-6D46-4607-8640-873174DA7AD8}" destId="{9CCC442C-2064-44DA-96B5-5C76EEC1BC33}" srcOrd="7" destOrd="0" presId="urn:microsoft.com/office/officeart/2005/8/layout/gear1"/>
    <dgm:cxn modelId="{0AD652A7-FB06-4050-B754-E68B0D548968}" type="presParOf" srcId="{5AA23B43-6D46-4607-8640-873174DA7AD8}" destId="{87FFED7B-B736-4DE5-B608-65C4255B5C30}" srcOrd="8" destOrd="0" presId="urn:microsoft.com/office/officeart/2005/8/layout/gear1"/>
    <dgm:cxn modelId="{78F70331-31C1-4C2D-94F7-7E78EC0EE127}" type="presParOf" srcId="{5AA23B43-6D46-4607-8640-873174DA7AD8}" destId="{3E797D24-92F4-4158-90CC-EB7A2DB04C7A}" srcOrd="9" destOrd="0" presId="urn:microsoft.com/office/officeart/2005/8/layout/gear1"/>
    <dgm:cxn modelId="{22B8B3FA-0D4D-4561-BE4B-E9F949546340}" type="presParOf" srcId="{5AA23B43-6D46-4607-8640-873174DA7AD8}" destId="{325CC0C5-E172-40D6-AA94-CFFF89468F69}" srcOrd="10" destOrd="0" presId="urn:microsoft.com/office/officeart/2005/8/layout/gear1"/>
    <dgm:cxn modelId="{A1CBD9F4-B3BE-44FA-8A26-63820C04D988}" type="presParOf" srcId="{5AA23B43-6D46-4607-8640-873174DA7AD8}" destId="{88F704D8-60AE-495A-A366-E77171B6ED13}" srcOrd="11" destOrd="0" presId="urn:microsoft.com/office/officeart/2005/8/layout/gear1"/>
    <dgm:cxn modelId="{49B88CA6-FDD6-4AAC-8095-E6C1E5DBC6D4}" type="presParOf" srcId="{5AA23B43-6D46-4607-8640-873174DA7AD8}" destId="{09CD1BAB-778A-437D-B61A-2F489C7221D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F8C98-9C91-444A-BB12-0714F46C857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C616BD50-6674-4DBC-B2DE-06CFA8CD1F2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Поиск в Интернете</a:t>
          </a:r>
          <a:endParaRPr lang="ru-RU" dirty="0"/>
        </a:p>
      </dgm:t>
    </dgm:pt>
    <dgm:pt modelId="{9F8A0217-86F2-4294-A291-05587ADFE62C}" type="parTrans" cxnId="{7600FF7A-E653-4D33-B9CD-1E4319BC6015}">
      <dgm:prSet/>
      <dgm:spPr/>
      <dgm:t>
        <a:bodyPr/>
        <a:lstStyle/>
        <a:p>
          <a:endParaRPr lang="ru-RU"/>
        </a:p>
      </dgm:t>
    </dgm:pt>
    <dgm:pt modelId="{7F06BB2C-17FF-4B1B-B248-1516044EC6D2}" type="sibTrans" cxnId="{7600FF7A-E653-4D33-B9CD-1E4319BC6015}">
      <dgm:prSet/>
      <dgm:spPr/>
      <dgm:t>
        <a:bodyPr/>
        <a:lstStyle/>
        <a:p>
          <a:endParaRPr lang="ru-RU"/>
        </a:p>
      </dgm:t>
    </dgm:pt>
    <dgm:pt modelId="{7129F037-9475-47CC-B6A6-811B7AB9D1D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Поиск в спец. литературе</a:t>
          </a:r>
          <a:endParaRPr lang="ru-RU" dirty="0"/>
        </a:p>
      </dgm:t>
    </dgm:pt>
    <dgm:pt modelId="{C60F5B3F-2A1B-4EEC-B118-2A3C374CB86E}" type="parTrans" cxnId="{3F17294B-BAE5-4F4E-BA25-B39B2708A78E}">
      <dgm:prSet/>
      <dgm:spPr/>
      <dgm:t>
        <a:bodyPr/>
        <a:lstStyle/>
        <a:p>
          <a:endParaRPr lang="ru-RU"/>
        </a:p>
      </dgm:t>
    </dgm:pt>
    <dgm:pt modelId="{7066AA4A-D727-48D2-8197-163D7765BF81}" type="sibTrans" cxnId="{3F17294B-BAE5-4F4E-BA25-B39B2708A78E}">
      <dgm:prSet/>
      <dgm:spPr/>
      <dgm:t>
        <a:bodyPr/>
        <a:lstStyle/>
        <a:p>
          <a:endParaRPr lang="ru-RU"/>
        </a:p>
      </dgm:t>
    </dgm:pt>
    <dgm:pt modelId="{ADEEC72F-9FA8-46F5-B75D-25DF2D4E54AE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Единое мнение</a:t>
          </a:r>
          <a:endParaRPr lang="ru-RU" dirty="0"/>
        </a:p>
      </dgm:t>
    </dgm:pt>
    <dgm:pt modelId="{E77C1DE6-6EA7-4A39-A9F5-2556FB94E92D}" type="parTrans" cxnId="{2A17E3A4-DBC1-4D04-9199-8C26AAD47ED6}">
      <dgm:prSet/>
      <dgm:spPr/>
      <dgm:t>
        <a:bodyPr/>
        <a:lstStyle/>
        <a:p>
          <a:endParaRPr lang="ru-RU"/>
        </a:p>
      </dgm:t>
    </dgm:pt>
    <dgm:pt modelId="{EF9BCC68-6B68-47A7-8233-AA575D47B5AA}" type="sibTrans" cxnId="{2A17E3A4-DBC1-4D04-9199-8C26AAD47ED6}">
      <dgm:prSet/>
      <dgm:spPr/>
      <dgm:t>
        <a:bodyPr/>
        <a:lstStyle/>
        <a:p>
          <a:endParaRPr lang="ru-RU"/>
        </a:p>
      </dgm:t>
    </dgm:pt>
    <dgm:pt modelId="{E9BCCD1E-7D68-49EE-BB21-03EB67EC2EF2}" type="pres">
      <dgm:prSet presAssocID="{6F3F8C98-9C91-444A-BB12-0714F46C857E}" presName="linearFlow" presStyleCnt="0">
        <dgm:presLayoutVars>
          <dgm:dir/>
          <dgm:resizeHandles val="exact"/>
        </dgm:presLayoutVars>
      </dgm:prSet>
      <dgm:spPr/>
    </dgm:pt>
    <dgm:pt modelId="{AFB4DE85-0E0D-4327-94E5-C2F67E1C7B9A}" type="pres">
      <dgm:prSet presAssocID="{C616BD50-6674-4DBC-B2DE-06CFA8CD1F2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F5A41-081A-45FA-B24E-D03FDBA84764}" type="pres">
      <dgm:prSet presAssocID="{7F06BB2C-17FF-4B1B-B248-1516044EC6D2}" presName="spacerL" presStyleCnt="0"/>
      <dgm:spPr/>
    </dgm:pt>
    <dgm:pt modelId="{82803DAF-E8A3-4BEF-8DC0-A046A8F7D48A}" type="pres">
      <dgm:prSet presAssocID="{7F06BB2C-17FF-4B1B-B248-1516044EC6D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9448777-062C-4EB9-BA4B-260D4101E8FA}" type="pres">
      <dgm:prSet presAssocID="{7F06BB2C-17FF-4B1B-B248-1516044EC6D2}" presName="spacerR" presStyleCnt="0"/>
      <dgm:spPr/>
    </dgm:pt>
    <dgm:pt modelId="{9981DC5C-BC5B-49AF-8571-11C9B57AE4B6}" type="pres">
      <dgm:prSet presAssocID="{7129F037-9475-47CC-B6A6-811B7AB9D1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3CFA5-8E0D-4400-ADA9-8166B0904B6E}" type="pres">
      <dgm:prSet presAssocID="{7066AA4A-D727-48D2-8197-163D7765BF81}" presName="spacerL" presStyleCnt="0"/>
      <dgm:spPr/>
    </dgm:pt>
    <dgm:pt modelId="{39992CDB-9144-4A05-9A9D-84046667E2E9}" type="pres">
      <dgm:prSet presAssocID="{7066AA4A-D727-48D2-8197-163D7765BF8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1168439-37FC-4D23-8A76-FD9274052028}" type="pres">
      <dgm:prSet presAssocID="{7066AA4A-D727-48D2-8197-163D7765BF81}" presName="spacerR" presStyleCnt="0"/>
      <dgm:spPr/>
    </dgm:pt>
    <dgm:pt modelId="{0710009F-7A1B-4960-B27D-642CFD81AC5B}" type="pres">
      <dgm:prSet presAssocID="{ADEEC72F-9FA8-46F5-B75D-25DF2D4E54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17E3A4-DBC1-4D04-9199-8C26AAD47ED6}" srcId="{6F3F8C98-9C91-444A-BB12-0714F46C857E}" destId="{ADEEC72F-9FA8-46F5-B75D-25DF2D4E54AE}" srcOrd="2" destOrd="0" parTransId="{E77C1DE6-6EA7-4A39-A9F5-2556FB94E92D}" sibTransId="{EF9BCC68-6B68-47A7-8233-AA575D47B5AA}"/>
    <dgm:cxn modelId="{7600FF7A-E653-4D33-B9CD-1E4319BC6015}" srcId="{6F3F8C98-9C91-444A-BB12-0714F46C857E}" destId="{C616BD50-6674-4DBC-B2DE-06CFA8CD1F2F}" srcOrd="0" destOrd="0" parTransId="{9F8A0217-86F2-4294-A291-05587ADFE62C}" sibTransId="{7F06BB2C-17FF-4B1B-B248-1516044EC6D2}"/>
    <dgm:cxn modelId="{29649B15-2D35-4676-8649-67B192ACD16C}" type="presOf" srcId="{7F06BB2C-17FF-4B1B-B248-1516044EC6D2}" destId="{82803DAF-E8A3-4BEF-8DC0-A046A8F7D48A}" srcOrd="0" destOrd="0" presId="urn:microsoft.com/office/officeart/2005/8/layout/equation1"/>
    <dgm:cxn modelId="{2BDDA03D-0190-4E73-832E-9609C383CE4F}" type="presOf" srcId="{C616BD50-6674-4DBC-B2DE-06CFA8CD1F2F}" destId="{AFB4DE85-0E0D-4327-94E5-C2F67E1C7B9A}" srcOrd="0" destOrd="0" presId="urn:microsoft.com/office/officeart/2005/8/layout/equation1"/>
    <dgm:cxn modelId="{3F17294B-BAE5-4F4E-BA25-B39B2708A78E}" srcId="{6F3F8C98-9C91-444A-BB12-0714F46C857E}" destId="{7129F037-9475-47CC-B6A6-811B7AB9D1D5}" srcOrd="1" destOrd="0" parTransId="{C60F5B3F-2A1B-4EEC-B118-2A3C374CB86E}" sibTransId="{7066AA4A-D727-48D2-8197-163D7765BF81}"/>
    <dgm:cxn modelId="{B8A432B8-7FE9-4F56-85BB-9D1C47230D97}" type="presOf" srcId="{ADEEC72F-9FA8-46F5-B75D-25DF2D4E54AE}" destId="{0710009F-7A1B-4960-B27D-642CFD81AC5B}" srcOrd="0" destOrd="0" presId="urn:microsoft.com/office/officeart/2005/8/layout/equation1"/>
    <dgm:cxn modelId="{E1830CCC-01E2-4AA5-BF0C-D1465E4EFC8F}" type="presOf" srcId="{7129F037-9475-47CC-B6A6-811B7AB9D1D5}" destId="{9981DC5C-BC5B-49AF-8571-11C9B57AE4B6}" srcOrd="0" destOrd="0" presId="urn:microsoft.com/office/officeart/2005/8/layout/equation1"/>
    <dgm:cxn modelId="{C18153A1-68CE-4362-911D-33D578F3B99A}" type="presOf" srcId="{7066AA4A-D727-48D2-8197-163D7765BF81}" destId="{39992CDB-9144-4A05-9A9D-84046667E2E9}" srcOrd="0" destOrd="0" presId="urn:microsoft.com/office/officeart/2005/8/layout/equation1"/>
    <dgm:cxn modelId="{39BAEFB9-ED1A-472C-B842-E3056393BCFD}" type="presOf" srcId="{6F3F8C98-9C91-444A-BB12-0714F46C857E}" destId="{E9BCCD1E-7D68-49EE-BB21-03EB67EC2EF2}" srcOrd="0" destOrd="0" presId="urn:microsoft.com/office/officeart/2005/8/layout/equation1"/>
    <dgm:cxn modelId="{DF5D331F-49C8-4CBE-A670-24BA7779D276}" type="presParOf" srcId="{E9BCCD1E-7D68-49EE-BB21-03EB67EC2EF2}" destId="{AFB4DE85-0E0D-4327-94E5-C2F67E1C7B9A}" srcOrd="0" destOrd="0" presId="urn:microsoft.com/office/officeart/2005/8/layout/equation1"/>
    <dgm:cxn modelId="{F164D777-DA3C-4E9D-BA35-A42B88BE821E}" type="presParOf" srcId="{E9BCCD1E-7D68-49EE-BB21-03EB67EC2EF2}" destId="{4E4F5A41-081A-45FA-B24E-D03FDBA84764}" srcOrd="1" destOrd="0" presId="urn:microsoft.com/office/officeart/2005/8/layout/equation1"/>
    <dgm:cxn modelId="{E35647A7-928A-440D-87D6-FFD83FC11FAC}" type="presParOf" srcId="{E9BCCD1E-7D68-49EE-BB21-03EB67EC2EF2}" destId="{82803DAF-E8A3-4BEF-8DC0-A046A8F7D48A}" srcOrd="2" destOrd="0" presId="urn:microsoft.com/office/officeart/2005/8/layout/equation1"/>
    <dgm:cxn modelId="{DD70E66A-11AB-4209-AD6C-8337E7EF5D9E}" type="presParOf" srcId="{E9BCCD1E-7D68-49EE-BB21-03EB67EC2EF2}" destId="{F9448777-062C-4EB9-BA4B-260D4101E8FA}" srcOrd="3" destOrd="0" presId="urn:microsoft.com/office/officeart/2005/8/layout/equation1"/>
    <dgm:cxn modelId="{781C0A0E-CEB6-4EB2-9788-B92F6769FBE2}" type="presParOf" srcId="{E9BCCD1E-7D68-49EE-BB21-03EB67EC2EF2}" destId="{9981DC5C-BC5B-49AF-8571-11C9B57AE4B6}" srcOrd="4" destOrd="0" presId="urn:microsoft.com/office/officeart/2005/8/layout/equation1"/>
    <dgm:cxn modelId="{B6EF1796-79F6-4CF8-BC80-804450C1DB5A}" type="presParOf" srcId="{E9BCCD1E-7D68-49EE-BB21-03EB67EC2EF2}" destId="{D163CFA5-8E0D-4400-ADA9-8166B0904B6E}" srcOrd="5" destOrd="0" presId="urn:microsoft.com/office/officeart/2005/8/layout/equation1"/>
    <dgm:cxn modelId="{7A11A2FA-D304-4A1A-A520-72606E312B67}" type="presParOf" srcId="{E9BCCD1E-7D68-49EE-BB21-03EB67EC2EF2}" destId="{39992CDB-9144-4A05-9A9D-84046667E2E9}" srcOrd="6" destOrd="0" presId="urn:microsoft.com/office/officeart/2005/8/layout/equation1"/>
    <dgm:cxn modelId="{1A3589C4-B750-407E-9C60-87448343939C}" type="presParOf" srcId="{E9BCCD1E-7D68-49EE-BB21-03EB67EC2EF2}" destId="{41168439-37FC-4D23-8A76-FD9274052028}" srcOrd="7" destOrd="0" presId="urn:microsoft.com/office/officeart/2005/8/layout/equation1"/>
    <dgm:cxn modelId="{7485EA1C-6880-4D1D-AF90-7910EB2704E4}" type="presParOf" srcId="{E9BCCD1E-7D68-49EE-BB21-03EB67EC2EF2}" destId="{0710009F-7A1B-4960-B27D-642CFD81AC5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323648-E51E-4014-A885-C064E9E9E442}">
      <dsp:nvSpPr>
        <dsp:cNvPr id="0" name=""/>
        <dsp:cNvSpPr/>
      </dsp:nvSpPr>
      <dsp:spPr>
        <a:xfrm>
          <a:off x="1893490" y="1796653"/>
          <a:ext cx="2195909" cy="2195909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тема</a:t>
          </a:r>
        </a:p>
        <a:p>
          <a:pPr lvl="0" algn="ctr">
            <a:spcBef>
              <a:spcPct val="0"/>
            </a:spcBef>
          </a:pPr>
          <a:endParaRPr lang="ru-RU" sz="1800" b="1" kern="1200" dirty="0"/>
        </a:p>
      </dsp:txBody>
      <dsp:txXfrm>
        <a:off x="1893490" y="1796653"/>
        <a:ext cx="2195909" cy="2195909"/>
      </dsp:txXfrm>
    </dsp:sp>
    <dsp:sp modelId="{72331D76-A1B9-4D13-AC4A-61C988ED9ED5}">
      <dsp:nvSpPr>
        <dsp:cNvPr id="0" name=""/>
        <dsp:cNvSpPr/>
      </dsp:nvSpPr>
      <dsp:spPr>
        <a:xfrm>
          <a:off x="658750" y="1328269"/>
          <a:ext cx="1511264" cy="1495725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пробле-ма</a:t>
          </a:r>
        </a:p>
        <a:p>
          <a:pPr lvl="0" algn="ctr">
            <a:spcBef>
              <a:spcPct val="0"/>
            </a:spcBef>
          </a:pPr>
          <a:endParaRPr lang="ru-RU" sz="1600" b="1" kern="1200" dirty="0"/>
        </a:p>
      </dsp:txBody>
      <dsp:txXfrm>
        <a:off x="658750" y="1328269"/>
        <a:ext cx="1511264" cy="1495725"/>
      </dsp:txXfrm>
    </dsp:sp>
    <dsp:sp modelId="{61E3186A-4A59-4399-8163-9DE2B0C1C1FB}">
      <dsp:nvSpPr>
        <dsp:cNvPr id="0" name=""/>
        <dsp:cNvSpPr/>
      </dsp:nvSpPr>
      <dsp:spPr>
        <a:xfrm rot="20700000">
          <a:off x="1481755" y="175835"/>
          <a:ext cx="1564758" cy="1564758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интерес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/>
        </a:p>
      </dsp:txBody>
      <dsp:txXfrm>
        <a:off x="1824952" y="519033"/>
        <a:ext cx="878363" cy="878363"/>
      </dsp:txXfrm>
    </dsp:sp>
    <dsp:sp modelId="{325CC0C5-E172-40D6-AA94-CFFF89468F69}">
      <dsp:nvSpPr>
        <dsp:cNvPr id="0" name=""/>
        <dsp:cNvSpPr/>
      </dsp:nvSpPr>
      <dsp:spPr>
        <a:xfrm>
          <a:off x="1722441" y="1466543"/>
          <a:ext cx="2810764" cy="2810764"/>
        </a:xfrm>
        <a:prstGeom prst="circularArrow">
          <a:avLst>
            <a:gd name="adj1" fmla="val 4687"/>
            <a:gd name="adj2" fmla="val 299029"/>
            <a:gd name="adj3" fmla="val 2511273"/>
            <a:gd name="adj4" fmla="val 1587185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704D8-60AE-495A-A366-E77171B6ED13}">
      <dsp:nvSpPr>
        <dsp:cNvPr id="0" name=""/>
        <dsp:cNvSpPr/>
      </dsp:nvSpPr>
      <dsp:spPr>
        <a:xfrm>
          <a:off x="333040" y="925124"/>
          <a:ext cx="2042195" cy="204219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D1BAB-778A-437D-B61A-2F489C7221D9}">
      <dsp:nvSpPr>
        <dsp:cNvPr id="0" name=""/>
        <dsp:cNvSpPr/>
      </dsp:nvSpPr>
      <dsp:spPr>
        <a:xfrm>
          <a:off x="1148422" y="-166039"/>
          <a:ext cx="2201898" cy="22018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4DE85-0E0D-4327-94E5-C2F67E1C7B9A}">
      <dsp:nvSpPr>
        <dsp:cNvPr id="0" name=""/>
        <dsp:cNvSpPr/>
      </dsp:nvSpPr>
      <dsp:spPr>
        <a:xfrm>
          <a:off x="1333" y="66467"/>
          <a:ext cx="1767872" cy="1767872"/>
        </a:xfrm>
        <a:prstGeom prst="ellipse">
          <a:avLst/>
        </a:prstGeom>
        <a:solidFill>
          <a:schemeClr val="accent2">
            <a:tint val="50000"/>
          </a:schemeClr>
        </a:solidFill>
        <a:ln w="10000" cap="flat" cmpd="sng" algn="ctr">
          <a:solidFill>
            <a:schemeClr val="accent2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Поиск в Интернете</a:t>
          </a:r>
          <a:endParaRPr lang="ru-RU" sz="1900" kern="1200" dirty="0"/>
        </a:p>
      </dsp:txBody>
      <dsp:txXfrm>
        <a:off x="1333" y="66467"/>
        <a:ext cx="1767872" cy="1767872"/>
      </dsp:txXfrm>
    </dsp:sp>
    <dsp:sp modelId="{82803DAF-E8A3-4BEF-8DC0-A046A8F7D48A}">
      <dsp:nvSpPr>
        <dsp:cNvPr id="0" name=""/>
        <dsp:cNvSpPr/>
      </dsp:nvSpPr>
      <dsp:spPr>
        <a:xfrm>
          <a:off x="1912757" y="437720"/>
          <a:ext cx="1025366" cy="102536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912757" y="437720"/>
        <a:ext cx="1025366" cy="1025366"/>
      </dsp:txXfrm>
    </dsp:sp>
    <dsp:sp modelId="{9981DC5C-BC5B-49AF-8571-11C9B57AE4B6}">
      <dsp:nvSpPr>
        <dsp:cNvPr id="0" name=""/>
        <dsp:cNvSpPr/>
      </dsp:nvSpPr>
      <dsp:spPr>
        <a:xfrm>
          <a:off x="3081675" y="66467"/>
          <a:ext cx="1767872" cy="1767872"/>
        </a:xfrm>
        <a:prstGeom prst="ellipse">
          <a:avLst/>
        </a:prstGeom>
        <a:solidFill>
          <a:schemeClr val="accent2">
            <a:tint val="50000"/>
          </a:schemeClr>
        </a:solidFill>
        <a:ln w="10000" cap="flat" cmpd="sng" algn="ctr">
          <a:solidFill>
            <a:schemeClr val="accent2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Поиск в спец. литературе</a:t>
          </a:r>
          <a:endParaRPr lang="ru-RU" sz="1900" kern="1200" dirty="0"/>
        </a:p>
      </dsp:txBody>
      <dsp:txXfrm>
        <a:off x="3081675" y="66467"/>
        <a:ext cx="1767872" cy="1767872"/>
      </dsp:txXfrm>
    </dsp:sp>
    <dsp:sp modelId="{39992CDB-9144-4A05-9A9D-84046667E2E9}">
      <dsp:nvSpPr>
        <dsp:cNvPr id="0" name=""/>
        <dsp:cNvSpPr/>
      </dsp:nvSpPr>
      <dsp:spPr>
        <a:xfrm>
          <a:off x="4993099" y="437720"/>
          <a:ext cx="1025366" cy="102536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993099" y="437720"/>
        <a:ext cx="1025366" cy="1025366"/>
      </dsp:txXfrm>
    </dsp:sp>
    <dsp:sp modelId="{0710009F-7A1B-4960-B27D-642CFD81AC5B}">
      <dsp:nvSpPr>
        <dsp:cNvPr id="0" name=""/>
        <dsp:cNvSpPr/>
      </dsp:nvSpPr>
      <dsp:spPr>
        <a:xfrm>
          <a:off x="6162017" y="66467"/>
          <a:ext cx="1767872" cy="1767872"/>
        </a:xfrm>
        <a:prstGeom prst="ellipse">
          <a:avLst/>
        </a:prstGeom>
        <a:solidFill>
          <a:schemeClr val="accent1">
            <a:tint val="50000"/>
          </a:schemeClr>
        </a:solidFill>
        <a:ln w="10000" cap="flat" cmpd="sng" algn="ctr">
          <a:solidFill>
            <a:schemeClr val="accent1"/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Единое мнение</a:t>
          </a:r>
          <a:endParaRPr lang="ru-RU" sz="1900" kern="1200" dirty="0"/>
        </a:p>
      </dsp:txBody>
      <dsp:txXfrm>
        <a:off x="6162017" y="66467"/>
        <a:ext cx="1767872" cy="1767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8513-4D7B-41B5-B471-34DDC6375359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1B2AB-66A0-4081-AB16-387506839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Данный курс мы начали разрабатывать</a:t>
            </a:r>
            <a:r>
              <a:rPr lang="ru-RU" baseline="0" dirty="0" smtClean="0"/>
              <a:t> и сразу апробировать в этом учебном году. Актуальность его обуславливается тем, что я стараюсь применять на занятиях такие приемы и методы, которые направлены на развитие у пятиклассников разнообразных учебных действий, прописанных в ФГОС.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Таким образом, в результате прохождения</a:t>
            </a:r>
            <a:r>
              <a:rPr lang="ru-RU" baseline="0" dirty="0" smtClean="0"/>
              <a:t> курса, </a:t>
            </a:r>
            <a:r>
              <a:rPr lang="ru-RU" dirty="0" smtClean="0"/>
              <a:t>мы должны получить письменную работу учащихся, которая будет относится к учебно-исследовательским, т.е</a:t>
            </a:r>
            <a:r>
              <a:rPr lang="ru-RU" baseline="0" dirty="0" smtClean="0"/>
              <a:t> </a:t>
            </a:r>
            <a:r>
              <a:rPr lang="ru-RU" sz="1200" baseline="0" dirty="0" smtClean="0"/>
              <a:t>н</a:t>
            </a:r>
            <a:r>
              <a:rPr lang="ru-RU" sz="1200" dirty="0" smtClean="0"/>
              <a:t>аучная работа (в большей степени реферативного характера), выполненная учащимся под постоянным контролем учителя. </a:t>
            </a:r>
            <a:endParaRPr lang="ru-RU" sz="1000" dirty="0" smtClean="0"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Темы, представленные на этом слайде были сформулированы учащимися самостоятельно. Конечно,</a:t>
            </a:r>
            <a:r>
              <a:rPr lang="ru-RU" baseline="0" dirty="0" smtClean="0"/>
              <a:t> мне сложно  консультировать учащихся по некоторым темам, так как они относятся к другим предметным областям, но педагоги нашей школы всегда помогают своими консультациями.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Каждое занятие, которое я провожу в рамках курса, приближает нас к итоговому результату:</a:t>
            </a:r>
            <a:r>
              <a:rPr lang="ru-RU" baseline="0" dirty="0" smtClean="0"/>
              <a:t> индивидуальной научно-исследовательской работе. На весь курс отводится 14 часов. </a:t>
            </a:r>
          </a:p>
          <a:p>
            <a:r>
              <a:rPr lang="ru-RU" baseline="0" dirty="0" smtClean="0"/>
              <a:t>Сейчас мы, с моими пятиклашками, находимся в середине пути – начинается их самостоятельная деятельность. Поэтому я сегодня хочу рассказать о проведенных семи занятиях.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вы знаете,</a:t>
            </a:r>
            <a:r>
              <a:rPr lang="ru-RU" baseline="0" dirty="0" smtClean="0"/>
              <a:t> самое сложное – это определение темы.  В большинстве случаев тему предлагает учитель, а ученику приходится соглашаться. Но в данном случае, получается мало отдачи, т.е. ученика трудно заинтересовать темой, а тем более получить результат. Поэтому я хотела, чтобы обучающиеся смогли самостоятельно выбрать тему, определившись со своими интересами и найдя проблему, которая требует решения.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 чтобы научиться выявлять проблемы, необходимо овладеть способностью изменять собственную точку зрения, смотреть на объект исследования с разных сторон. </a:t>
            </a:r>
            <a:r>
              <a:rPr lang="ru-RU" baseline="0" dirty="0" smtClean="0"/>
              <a:t>На занятии ученикам было предложено несколько упражнений. Некоторые из них выполнялись индивидуально, некоторые группами. Первое упражнение мы выполнили с большим трудом, но я открыла для себя несколько «нестандартных людей» в классе, которые раньше не проявлялись. На слайде я привожу некоторые упражнения. Каждое новое упражнение помогало раскрыться все большему числу учащихся. Кстати, по моим наблюдениям, отличники справлялись с данными упражнениями хуже всех.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 конце урока был проведен тест для выявления сферы интересов. Многие учащиеся на первом же занятии смогли определиться самостоятельно с темой. Другие – обдумывали тему на работы дома.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u="sng" baseline="0" dirty="0" smtClean="0"/>
              <a:t> На данном занятии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baseline="0" dirty="0" smtClean="0"/>
              <a:t>Личностные результаты: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Готовность и способность обучающихся к саморазвитию и самообразованию на основе мотивации к обучению и познанию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Регулятивные:</a:t>
            </a:r>
            <a:r>
              <a:rPr lang="ru-RU" sz="120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Умение самостоятельно определять цели обучения, ставить и формулировать новые задачи в учебе и познавательной деятельности, развивать мотивы и интересы своей познавательной деятельности; принимать решение в учебной ситуации и нести за него ответственность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Познавательные: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определять обстоятельства, которые предшествовали возникновению связи между явлениями, из этих обстоятельств выделять определяющие, способные быть причиной данного явления, выявлять причины и следствия явлений; выявлять и называть причины события, явления, в том числе возможные / наиболее вероятные причины, возможные последствия заданной причины, самостоятельно осуществляя причинно-следственный анализ; устанавливать взаимосвязь описанных в тексте событий, явлений, процессов;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строить позитивные отношения в процессе учебной и познавательной деятельности; высказывать и обосновывать мнение (суждение) и запрашивать мнение партнера в рамках диалога.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Пятиклассники – это у же не чистый лист, некоторые из них</a:t>
            </a:r>
            <a:r>
              <a:rPr lang="ru-RU" baseline="0" dirty="0" smtClean="0"/>
              <a:t> в начальной школе посещали внеурочный курс «Я исследователь» и имели остаточные знания по данной теме. </a:t>
            </a:r>
          </a:p>
          <a:p>
            <a:r>
              <a:rPr lang="ru-RU" baseline="0" dirty="0" smtClean="0"/>
              <a:t>Весь класс был разделен на 6 групп (по 3-4 чел). Участники группы должны были самостоятельно, пользуясь Интернетом и специальной литературой, найти требования к структуре исследовательской работы и представить их. При заключительной фронтальной беседе мы, проанализировав найденные материалы, составили и записали единые требования к структуре исследовательской работы.</a:t>
            </a:r>
          </a:p>
          <a:p>
            <a:r>
              <a:rPr lang="ru-RU" baseline="0" dirty="0" smtClean="0"/>
              <a:t>Учениками было замечено, что информация, представленная в различных источниках, немного отличается. Подумав, они пришли к выводу о том, что прежде чем отправить свою работу на какой-нибудь конкурс,  необходимо внимательно изучить Положение конкурса и особенно структуру исследовательской работы. </a:t>
            </a:r>
          </a:p>
          <a:p>
            <a:r>
              <a:rPr lang="ru-RU" baseline="0" dirty="0" smtClean="0"/>
              <a:t>Перечисляя структуру Введения, учащиеся столкнулись с еще одной проблемой: определение понятия «актуальность». Мы нашли определения понятия в нескольких словарях посредством сети Интернет, далее, в этих же группах, ребята попытались «помочь друг другу»: определяя актуальность для каждого участника группы. Желающие зачитали получившийся результат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Регулятивные: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ставить цель деятельности на основе определенной проблемы и существующих возможностей;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необходимые действие(я) в соответствии с учебной и познавательной задачей и составлять алгоритм их выполнения;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оценивать свою деятельность, аргументируя причины достижения или отсутствия планируемого результата;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Познавательные: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строить модель/схему на основе условий задачи и/или способа ее решения;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находить в тексте требуемую информацию (в соответствии с целями своей деятельности);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ориентироваться в содержании текста, понимать целостный смысл текста, структурировать текст; критически оценивать содержание и форму текста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необходимые ключевые поисковые слова и запросы;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осуществлять взаимодействие с электронными поисковыми системами, словарями;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формировать множественную выборку из поисковых источников для объективизации результатов поиска;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соотносить полученные результаты поиска со своей деятельностью.</a:t>
            </a:r>
          </a:p>
          <a:p>
            <a:pPr lvl="0"/>
            <a:r>
              <a:rPr lang="ru-RU" b="1" dirty="0" smtClean="0"/>
              <a:t>Коммуникативные: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возможные роли в совместной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играть определенную роль в совместной деятельности; строить позитивные отношения в процессе учебной и познавательной деятельности; организовывать учебное взаимодействие в группе (определять общие цели, распределять роли, договариваться друг с другом и т. д.);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представлять в устной или письменной форме развернутый план собственной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целенаправленно искать и использовать информационные ресурсы, необходимые для решения учебных и практических задач с помощью средств ИКТ;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Еще один из сложных вопросов: определение предмета и объекта исследования. 2 задачи мы с классом</a:t>
            </a:r>
            <a:r>
              <a:rPr lang="ru-RU" baseline="0" dirty="0" smtClean="0"/>
              <a:t> решили фронтально. Вот на слайде можем увидеть решение одной из задач. </a:t>
            </a:r>
          </a:p>
          <a:p>
            <a:r>
              <a:rPr lang="ru-RU" baseline="0" dirty="0" smtClean="0"/>
              <a:t>Далее, малыми группами по 3-4 человека, обучающиеся определяли  объект и предмет исследования для участников своей группы.</a:t>
            </a:r>
          </a:p>
          <a:p>
            <a:r>
              <a:rPr lang="ru-RU" baseline="0" dirty="0" smtClean="0"/>
              <a:t>Самые сложные темы, вызвавшие больше споров в группе, были вынесены на общеклассное обсуждение.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Регулятивные: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выдвигать версии решения проблемы, принимать решение в учебной ситуации и нести за него ответственность; оценить результат</a:t>
            </a:r>
          </a:p>
          <a:p>
            <a:pPr lvl="0"/>
            <a:r>
              <a:rPr lang="ru-RU" b="1" dirty="0" smtClean="0"/>
              <a:t>Познавательные: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подбирать слова, соподчиненные ключевому слову, определяющие его признаки и свойства;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выстраивать логическую цепочку, состоящую из ключевого слова и соподчиненных ему слов;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делать вывод на основе критического анализа разных точек зрения, подтверждать вывод собственной аргументацией или самостоятельно полученными данными.</a:t>
            </a:r>
          </a:p>
          <a:p>
            <a:pPr lvl="0"/>
            <a:r>
              <a:rPr lang="ru-RU" b="1" dirty="0" smtClean="0"/>
              <a:t>Коммуникативные: 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строить позитивные отношения в процессе учебной и познавательной деятельности;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корректно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аргументированно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отстаивать свою точку зрения, в дискуссии уметь выдвигать контраргументы, перефразировать свою мысль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организовывать учебное взаимодействие в группе (определять общие цели, распределять роли, договариваться друг с другом и т. д.);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отбирать и использовать речевые средства в процессе коммуникации с другими людьми (диалог в паре, в малой группе и т. д.);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Самые смелые в начале урока вышли к доске и отвечали на</a:t>
            </a:r>
            <a:r>
              <a:rPr lang="ru-RU" baseline="0" dirty="0" smtClean="0"/>
              <a:t> 2 вопроса: Какое новое знание по своей теме вы бы хотели получить и что для этого нужно сделать. Ответы учеников обсуждались классом.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Регулятивные: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ставить цель деятельности на основе определенной проблемы и существующих возможностей;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совместно с педагогом и сверстниками критерии планируемых результатов и критерии оценки своей учебной деятельности;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оценивать свою деятельность, аргументируя причины достижения или отсутствия планируемого результата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принимать позицию собеседника, понимая позицию другого, определять свои действия и действия партнера, которые способствовали или препятствовали продуктивной коммуникации;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строить позитивные отношения в процессе учебной и познавательной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критически относиться к собственному мнению, с достоинством признавать ошибочность своего мнения (если оно таково) и корректировать его;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Познавательные: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объяснять явления, процессы, связи и отношения, выявляемые в ходе познавательной и исследовательской деятельности (приводить объяснение с изменением формы представления; объяснять, детализируя или обобщая; объяснять с заданной точки зрения);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основе</a:t>
            </a:r>
            <a:r>
              <a:rPr lang="ru-RU" baseline="0" dirty="0" smtClean="0"/>
              <a:t> уже имеющихся знаний, мы совместно с учащимися составили план работы над исследованием. На втором этапе, ребята в группах разрабатывали рабочий лист для исследователя, который бы отображал этапы работы и позволял контролировать ход работы над исследованием.</a:t>
            </a:r>
          </a:p>
          <a:p>
            <a:r>
              <a:rPr lang="ru-RU" baseline="0" dirty="0" smtClean="0"/>
              <a:t>В конце урока, создав единый «Рабочий лист исследователя», обучающиеся заполнили его уже имеющимися у них данными по своему исследованию.</a:t>
            </a:r>
          </a:p>
          <a:p>
            <a:pPr lvl="0"/>
            <a:r>
              <a:rPr lang="ru-RU" b="1" dirty="0" smtClean="0"/>
              <a:t>Регулятивные: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ставить цель деятельности на основе определенной проблемы и существующих возможностей;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формулировать учебные задачи как шаги достижения поставленной цели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выстраивать жизненные планы на краткосрочное будущее (заявлять целевые ориентиры, ставить адекватные им задачи и предлагать действия, указывая и обосновывая логическую последовательность шагов);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составлять план решения проблемы (выполнения проекта, проведения исследования);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оценивать свою деятельность, аргументируя причины достижения или отсутствия планируемого результата;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наблюдать и анализировать собственную учебную и познавательную деятельность и деятельность других обучающихся в процессе взаимопроверки;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Познавательные: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строить рассуждение от общих закономерностей к частным явлениям и от частных явлений к общим закономерностям;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объяснять явления, процессы, связи и отношения, выявляемые в ходе познавательной и исследовательской деятельности (приводить объяснение с изменением формы представления; объяснять, детализируя или обобщая; объяснять с заданной точки зрения);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Делать вывод на основе критического анализа разных точек зрения, подтверждать вывод собственной аргументацией или самостоятельно полученными данными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строить позитивные отношения в процессе учебной и познавательной деятельности;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организовывать учебное сотрудничество и совместную деятельность с учителем и сверстниками корректно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аргументированно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отстаивать свою точку зрения, в дискуссии уметь выдвигать контраргументы, перефразировать свою мысль (владение механизмом эквивалентных замен);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критически относиться к собственному мнению, с достоинством признавать ошибочность своего мнения (если оно таково) и корректировать его;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организовывать учебное взаимодействие в группе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начале занятия мы сравнили два слова «гипотеза» и «предположение» и пришли к выводу, что гипотеза – это то предположение, которое нужно доказать.</a:t>
            </a:r>
          </a:p>
          <a:p>
            <a:r>
              <a:rPr lang="ru-RU" dirty="0" smtClean="0"/>
              <a:t>Четырём группам было предложено выбрать одну из карточек</a:t>
            </a:r>
            <a:r>
              <a:rPr lang="ru-RU" baseline="0" dirty="0" smtClean="0"/>
              <a:t> с шаблоном для посроения гипотез. Очень много вопросов возникало при выполнении данного упражнения, многие участники групп пользовались учебниками. На защите каждая группа должна была проанализировать ответы других групп, высказать свои суждения.</a:t>
            </a:r>
          </a:p>
          <a:p>
            <a:r>
              <a:rPr lang="ru-RU" baseline="0" dirty="0" smtClean="0"/>
              <a:t>В конце урока каждый учащийся заполнил «Рабочий лист исследователя».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baseline="0" dirty="0" smtClean="0"/>
              <a:t>Регулятивные: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анализировать существующие и планировать будущие образовательные результаты;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выдвигать версии решения проблемы, формулировать гипотезы, предвосхищать конечный результат;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оценивать продукт своей деятельности по заданным и/или самостоятельно определенным критериям в соответствии с целью деятельности;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принимать решение в учебной ситуации и нести за него ответственность;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baseline="0" dirty="0" smtClean="0"/>
              <a:t>Познавательные: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обстоятельства, которые предшествовали возникновению связи между явлениями, из этих обстоятельств выделять определяющие, способные быть причиной данного явления, выявлять причины и следствия явлений;</a:t>
            </a:r>
            <a:endParaRPr lang="ru-RU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Коммуникативные: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принимать позицию собеседника, понимая позицию другого; корректно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аргументированно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отстаивать свою точку зрения, в дискуссии уметь выдвигать контраргументы, перефразировать свою мысль; организовывать учебное взаимодействие в группе (определять общие цели, распределять роли, договариваться друг с другом и т. д.);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этом занятии мы играли в игру «переводчик». Выяснив что такое «метод», каждой группе (произвольное</a:t>
            </a:r>
            <a:r>
              <a:rPr lang="ru-RU" baseline="0" dirty="0" smtClean="0"/>
              <a:t> деление, получилось у меня 3 группы</a:t>
            </a:r>
            <a:r>
              <a:rPr lang="ru-RU" dirty="0" smtClean="0"/>
              <a:t>) был выдан список</a:t>
            </a:r>
            <a:r>
              <a:rPr lang="ru-RU" baseline="0" dirty="0" smtClean="0"/>
              <a:t> из терминов</a:t>
            </a:r>
            <a:r>
              <a:rPr lang="ru-RU" dirty="0" smtClean="0"/>
              <a:t>, представленный на слайде. Обучающиеся должны были раскрыть определение более подробно, подобрать синонимы и привести</a:t>
            </a:r>
            <a:r>
              <a:rPr lang="ru-RU" baseline="0" dirty="0" smtClean="0"/>
              <a:t> примеры.</a:t>
            </a:r>
          </a:p>
          <a:p>
            <a:r>
              <a:rPr lang="ru-RU" baseline="0" dirty="0" smtClean="0"/>
              <a:t>В качестве домашнего задания было предложено подумать над теми методами, которые будут применяться в исследовательской работе обучающихся, зафиксировав их в «рабочем листе исследователя».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baseline="0" dirty="0" smtClean="0"/>
              <a:t>Регулятивные: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определять необходимые действие(я) в соответствии с учебной и познавательной задачей и составлять алгоритм их выполнения;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составлять план решения проблемы (выполнения проекта, проведения исследования);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оценивать свою деятельность, аргументируя причины достижения или отсутствия планируемого результата;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наблюдать и анализировать собственную учебную и познавательную деятельность и деятельность других обучающихся в процессе взаимопроверки;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Познавательные: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подбирать слова, соподчиненные ключевому слову, определяющие его признаки и свойства;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делать вывод на основе критического анализа разных точек зрения, подтверждать вывод собственной аргументацией или самостоятельно полученными данными.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находить в тексте требуемую информацию (в соответствии с целями своей деятельности);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ориентироваться в содержании текста, понимать целостный смысл текста, определять необходимые ключевые поисковые слова и запросы;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осуществлять взаимодействие с электронными поисковыми системами, словарями;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Коммуникативные: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организовывать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учебное взаимодействие в группе (определять общие цели, распределять роли, договариваться друг с другом и т. д.);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2DDC-09EB-48CC-84E9-CDB46345384C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EBF9C9-B419-434C-8FF0-A16DD1A3A292}" type="datetimeFigureOut">
              <a:rPr lang="ru-RU" smtClean="0"/>
              <a:pPr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A1BFE4-2AB8-4D48-ABB2-4E9A51F27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827868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Воспитание российской гражданской идентичности </a:t>
            </a:r>
            <a:br>
              <a:rPr lang="ru-RU" dirty="0"/>
            </a:br>
            <a:r>
              <a:rPr lang="ru-RU" sz="4000" i="1" dirty="0"/>
              <a:t>на уроках информатики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и </a:t>
            </a:r>
            <a:r>
              <a:rPr lang="ru-RU" sz="4000" i="1" dirty="0"/>
              <a:t>внеурочной деятельности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838944"/>
          </a:xfrm>
        </p:spPr>
        <p:txBody>
          <a:bodyPr/>
          <a:lstStyle/>
          <a:p>
            <a:pPr algn="ctr"/>
            <a:r>
              <a:rPr lang="ru-RU" dirty="0" smtClean="0"/>
              <a:t>Методическая разработка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88640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/>
              <a:t>средняя школа №2 г. Пошехонье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609329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© Шушуева Екатерина Александровна,  учитель информатики, 2016-2017гг.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Активное использование краеведческого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533400">
              <a:buNone/>
            </a:pPr>
            <a:r>
              <a:rPr lang="ru-RU" dirty="0" smtClean="0"/>
              <a:t>Например, урок «Гипертекстовое представление материала» (10 кл.) был основан на краеведческом материале: мы разбирали основные понятия темы на статье «Троицкий собор г. Пошехонье», далее обучающиеся создавали  викторину (текст) по любой теме, касающейся истории и культуры Пошехонского края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Активное использование краеведческого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533400">
              <a:buNone/>
            </a:pPr>
            <a:r>
              <a:rPr lang="ru-RU" dirty="0" smtClean="0"/>
              <a:t>Например, в 6 классе во время изучения темы урока: «Создаём презентацию с гиперссылками», обучающиеся выполняли творческие работы на различные темы: «Святые Ярославского края», «Приезжайте в гости к нам!» (о достопримечательностях Пошехонья), «Валентина Терешкова» и другие.</a:t>
            </a:r>
          </a:p>
          <a:p>
            <a:pPr marL="0" indent="53340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метода примера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56992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ru-RU" dirty="0" smtClean="0"/>
              <a:t>Знакомимся с лучшими эпизодами из жизни и деятельности известных людей – ученых, писателей, военных и подвижники земли русской (Ярослав Мудрый, Александр Невский, Сергий Радонежский, Федор Ушаков, Федор Волков, Федор Толбухин, Михаил Кошкин, Валентина Терешкова, Александр Петров и др.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метода примера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56992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ru-RU" dirty="0" smtClean="0"/>
              <a:t>Например, при изучении темы «Мультимедийные технологии» (9 класс) обучающимся было предложено создать образ Александра Невского, используя известные фильмы («Александр Невский», 1938г; «Господин Великий Новгород», 1984г.; «Житие Александра Невского», 1991; «Александр. Невская битва», 2008г.; «Дружина», 2015г).</a:t>
            </a:r>
          </a:p>
          <a:p>
            <a:pPr marL="0" indent="3556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/>
          <a:lstStyle/>
          <a:p>
            <a:r>
              <a:rPr lang="ru-RU" dirty="0" smtClean="0"/>
              <a:t>Повторить даты? Легко!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24936" cy="4608512"/>
          </a:xfrm>
        </p:spPr>
        <p:txBody>
          <a:bodyPr>
            <a:normAutofit fontScale="77500" lnSpcReduction="20000"/>
          </a:bodyPr>
          <a:lstStyle/>
          <a:p>
            <a:pPr marL="0" indent="320040">
              <a:buNone/>
            </a:pPr>
            <a:r>
              <a:rPr lang="ru-RU" dirty="0" smtClean="0"/>
              <a:t>Например, тема «Математические основы информатики», 8 класс. Задание:  </a:t>
            </a:r>
            <a:r>
              <a:rPr lang="ru-RU" i="1" dirty="0" smtClean="0"/>
              <a:t>Непобедимый адмирал Федор Ушаков, наш с вами земляк, родился в 1787 году, а умер в 1792 году.  Одно из самых знаменитых сражений– разгром турецкого флота 8-9 сентября 1790 года.  Именно поэтому 11 сентября является Днём воинской славы России — День победы русской эскадры под командованием Ф.Ф. Ушакова над турецкой эскадрой у мыса Тендра.</a:t>
            </a:r>
          </a:p>
          <a:p>
            <a:pPr marL="0" indent="320040">
              <a:buNone/>
            </a:pPr>
            <a:r>
              <a:rPr lang="ru-RU" dirty="0" smtClean="0"/>
              <a:t>Ответьте на следующие вопросы:</a:t>
            </a:r>
          </a:p>
          <a:p>
            <a:pPr marL="0" lvl="0" indent="320040"/>
            <a:r>
              <a:rPr lang="ru-RU" i="1" dirty="0" smtClean="0"/>
              <a:t>Сколько лет прожил Ф.Ф. Ушаков? Представьте результат в двоичной системе счисления:  а) выполнив  только 1 перевод; б) выполнив 2 перевода.</a:t>
            </a:r>
            <a:endParaRPr lang="ru-RU" dirty="0" smtClean="0"/>
          </a:p>
          <a:p>
            <a:pPr marL="0" lvl="0" indent="320040"/>
            <a:r>
              <a:rPr lang="ru-RU" i="1" dirty="0" smtClean="0"/>
              <a:t>Представьте год сражения у мыса Тендра  в восьмеричной и шестнадцатеричной системах счисления. </a:t>
            </a:r>
            <a:endParaRPr lang="ru-RU" dirty="0" smtClean="0"/>
          </a:p>
          <a:p>
            <a:pPr marL="0" indent="320040"/>
            <a:r>
              <a:rPr lang="ru-RU" i="1" dirty="0" smtClean="0"/>
              <a:t>Попробуйте составить свои задания к этому тексту. Предложите выполнить их своему однокласснику.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Ориентация на развитие творческих и интеллектуальных возможностей и волевых качеств обучающихся в процессе решения проблемы и создания новых продуктов, имеющих практическую значимость.</a:t>
            </a:r>
          </a:p>
          <a:p>
            <a:pPr>
              <a:buNone/>
            </a:pPr>
            <a:r>
              <a:rPr lang="ru-RU" dirty="0" smtClean="0"/>
              <a:t>Например, в 2017 году к 50-летнему юбилею, был реализован проект «Золотое кольцо России в вопросах и ответах» (групповой, краткосрочный), продуктом которого стала интерактивная игра, состоящая из четырех разделов: архитектура, личности, памятники, природные объекты и ремесла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«Дебаты»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355600">
              <a:buNone/>
            </a:pPr>
            <a:r>
              <a:rPr lang="ru-RU" dirty="0" smtClean="0"/>
              <a:t>Для формирования умения успешного ведения переговоров и споров, проявления своей активной позиции.</a:t>
            </a:r>
          </a:p>
          <a:p>
            <a:pPr marL="0" indent="355600">
              <a:buNone/>
            </a:pPr>
            <a:r>
              <a:rPr lang="ru-RU" dirty="0" smtClean="0"/>
              <a:t>Например, в 11 классе были проведены дебаты на тему «100%-ой защиты информации не существует».  При подготовке системы аргументации обучающиеся подбирали материалы о способах защиты информации  и возникающих проблемах в местных организациях (полиция, администрация, школа, торговые сети, медицинские организации), а также на уровне области и страны. Учащиеся изучали федеральную законодательную базу, касающуюся защиты информации.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709120"/>
          </a:xfrm>
        </p:spPr>
        <p:txBody>
          <a:bodyPr>
            <a:normAutofit/>
          </a:bodyPr>
          <a:lstStyle/>
          <a:p>
            <a:pPr marL="0" indent="355600">
              <a:buNone/>
            </a:pPr>
            <a:r>
              <a:rPr lang="ru-RU" sz="2400" dirty="0" smtClean="0"/>
              <a:t>Например, при изучении темы «Обработка графической информации» (7 класс) обучающимся предлагается рассмотреть несколько графических файлов (фотографии известных памятников, храмов и других достопримечательностей Ярославской области), и отсортировать по возрастанию объема файла с пояснениями выбора.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14528" cy="4709120"/>
          </a:xfrm>
        </p:spPr>
        <p:txBody>
          <a:bodyPr>
            <a:normAutofit fontScale="70000" lnSpcReduction="20000"/>
          </a:bodyPr>
          <a:lstStyle/>
          <a:p>
            <a:pPr marL="0" indent="320040">
              <a:buNone/>
            </a:pPr>
            <a:r>
              <a:rPr lang="ru-RU" dirty="0" smtClean="0"/>
              <a:t>Обучающиеся с удовольствием решают задачи следующего содержания: «</a:t>
            </a:r>
            <a:r>
              <a:rPr lang="ru-RU" i="1" dirty="0" smtClean="0"/>
              <a:t>Представьте себе, что сегодня вы отправляетесь на экскурсию в г. Ростов Великий для посещения Ростовского Кремля. Кто-то возьмет фотоаппарат, кто-то будет фотографировать на телефон.</a:t>
            </a:r>
          </a:p>
          <a:p>
            <a:pPr marL="0" indent="320040">
              <a:buNone/>
            </a:pPr>
            <a:r>
              <a:rPr lang="ru-RU" i="1" dirty="0" smtClean="0"/>
              <a:t> Давайте для начала посмотрим свободный объем памяти ваших технических устройств (встроенная память и карты памяти), средний размер фотографии. </a:t>
            </a:r>
          </a:p>
          <a:p>
            <a:pPr marL="0" indent="320040">
              <a:buNone/>
            </a:pPr>
            <a:r>
              <a:rPr lang="ru-RU" i="1" dirty="0" smtClean="0"/>
              <a:t>Мы с вами посетим Кремль с его пятью храмами, Успенским собором и жилыми постройками, обнесенный мощными крепостными стенами. Узнаем о том, что именно здесь снимали несколько эпизодов известного фильма Гайдая «Иван Васильевич меняет профессию», а в </a:t>
            </a:r>
            <a:r>
              <a:rPr lang="en-US" i="1" dirty="0" smtClean="0"/>
              <a:t>XII</a:t>
            </a:r>
            <a:r>
              <a:rPr lang="ru-RU" i="1" dirty="0" smtClean="0"/>
              <a:t>-</a:t>
            </a:r>
            <a:r>
              <a:rPr lang="en-US" i="1" dirty="0" smtClean="0"/>
              <a:t>XIII</a:t>
            </a:r>
            <a:r>
              <a:rPr lang="ru-RU" i="1" dirty="0" smtClean="0"/>
              <a:t> веках настоятелем Успенского собора был отец богатыря Алеши Поповича. </a:t>
            </a:r>
          </a:p>
          <a:p>
            <a:pPr marL="0" indent="320040">
              <a:buNone/>
            </a:pPr>
            <a:r>
              <a:rPr lang="ru-RU" i="1" dirty="0" smtClean="0"/>
              <a:t>Сколько фотографий вы сделаете за время экскурсии, чтобы максимально использовать свободную память вашего телефона или другого технического устройства? Какой по объему диск необходимо будет купить в магазине (или несколько дисков) для того, чтобы записать на него фотографии всех участников экскурсии</a:t>
            </a:r>
            <a:r>
              <a:rPr lang="ru-RU" dirty="0" smtClean="0"/>
              <a:t>?».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14528" cy="4709120"/>
          </a:xfrm>
        </p:spPr>
        <p:txBody>
          <a:bodyPr>
            <a:normAutofit fontScale="92500" lnSpcReduction="20000"/>
          </a:bodyPr>
          <a:lstStyle/>
          <a:p>
            <a:pPr marL="0" indent="320040">
              <a:buNone/>
            </a:pPr>
            <a:r>
              <a:rPr lang="ru-RU" dirty="0" smtClean="0"/>
              <a:t>При изучении темы «Кодирование звука» (7 класс) обучающиеся продолжили знакомство с Ростовским Кремлем – знаменитой Ростовской звонницей. </a:t>
            </a:r>
          </a:p>
          <a:p>
            <a:pPr marL="0" indent="320040">
              <a:buNone/>
            </a:pPr>
            <a:r>
              <a:rPr lang="ru-RU" dirty="0" smtClean="0"/>
              <a:t>Ребята изучали количественные параметры аудиофайлов: как зависит объем аудиофайла от глубины кодирования и частоты дискретизации; что такое моно и стерео запись. </a:t>
            </a:r>
          </a:p>
          <a:p>
            <a:pPr marL="0" indent="320040">
              <a:buNone/>
            </a:pPr>
            <a:r>
              <a:rPr lang="ru-RU" dirty="0" smtClean="0"/>
              <a:t>По окончании урока каждый учащийся должен был оценить возможность копирования папки с </a:t>
            </a:r>
            <a:r>
              <a:rPr lang="ru-RU" dirty="0" err="1" smtClean="0"/>
              <a:t>аудиофайлами</a:t>
            </a:r>
            <a:r>
              <a:rPr lang="ru-RU" dirty="0" smtClean="0"/>
              <a:t> колокольных звонов на различные устройства памяти, объем которых в разных единицах измерения был заранее сообщен обучающимся.</a:t>
            </a:r>
          </a:p>
          <a:p>
            <a:pPr marL="0" indent="320040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Приоритетная задача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32440" cy="648072"/>
          </a:xfr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воспитание социально ответственного и активного гражданина нашей страны.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Конституция РФ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733256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ФЗ «Об образовании в РФ»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157192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Послание </a:t>
            </a:r>
            <a:r>
              <a:rPr lang="ru-RU" dirty="0"/>
              <a:t>Президента Федеральному Собранию 01.12.2016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581128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программа </a:t>
            </a:r>
            <a:r>
              <a:rPr lang="ru-RU" dirty="0"/>
              <a:t>"Патриотическое воспитание граждан </a:t>
            </a:r>
            <a:r>
              <a:rPr lang="ru-RU" dirty="0" smtClean="0"/>
              <a:t>РФ на </a:t>
            </a:r>
            <a:r>
              <a:rPr lang="ru-RU" dirty="0"/>
              <a:t>2016 - 2020 годы"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005064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Концепция духовно-нравственного развития и воспитания личности гражданина России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42900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ФГОС ООО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852936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к ООП ООО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276872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закон </a:t>
            </a:r>
            <a:r>
              <a:rPr lang="ru-RU" dirty="0"/>
              <a:t>Ярославской области «О патриотическом воспитании в Ярославской </a:t>
            </a:r>
            <a:r>
              <a:rPr lang="ru-RU" dirty="0" smtClean="0"/>
              <a:t>области»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14528" cy="470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 при изучении темы «Средства и технологии создания и преобразования информационных объектов» (10 класс), ученики работали над проблемным вопросом «Куда пойти учиться, чтобы пригодиться?» и создавали индивидуальные творческие работы «Профессия моей мечты».</a:t>
            </a:r>
          </a:p>
          <a:p>
            <a:pPr>
              <a:buNone/>
            </a:pPr>
            <a:r>
              <a:rPr lang="ru-RU" dirty="0" smtClean="0"/>
              <a:t> В презентации они давали краткую характеристику профессии, обосновывая свой выбор и соотнеся его со списком востребованных профессий в Ярославской области, указывали на плюсы и минусы профессии, а также подбирали учебное заведение на территории нашего региона или за его пределами, где происходит обучение на данную специальность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Внеурочная деятельность – неотъемлемая часть учебно-воспитательного процесса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Формирование гражданской идентичности не может ограничиваться только учебным процессом, значительно больший потенциал в этом плане имеет внеурочная деятельность, создавая </a:t>
            </a:r>
            <a:r>
              <a:rPr lang="ru-RU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общее пространство для гармоничного развития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Междисциплинарный курс «Лаборатория учебных достижений»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Блок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компетенций обучающихся в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учебно-исследовательской 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деятельности на основе ИКТ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», 5 класс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5856" y="476672"/>
            <a:ext cx="296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МБОУ СШ №2 г. Пошехонье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21288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96744" y="3429000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36296" y="2996952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2564904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32656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-36512" y="64533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/>
              </a:rPr>
              <a:t>©Шушуева Е.А, 2016г.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6425952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6021288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589240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модуля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формирование у </a:t>
            </a:r>
            <a:r>
              <a:rPr lang="ru-RU" dirty="0"/>
              <a:t>учеников </a:t>
            </a:r>
            <a:r>
              <a:rPr lang="ru-RU" dirty="0" smtClean="0"/>
              <a:t>комплекса </a:t>
            </a:r>
            <a:r>
              <a:rPr lang="ru-RU" dirty="0"/>
              <a:t>знаний и умений по проведению </a:t>
            </a:r>
            <a:r>
              <a:rPr lang="ru-RU" dirty="0" smtClean="0"/>
              <a:t>учебных исследований </a:t>
            </a:r>
            <a:r>
              <a:rPr lang="ru-RU" dirty="0"/>
              <a:t>и оформлению </a:t>
            </a:r>
            <a:r>
              <a:rPr lang="ru-RU" dirty="0" smtClean="0"/>
              <a:t>их результатов.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Задачи изучения модуля: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расширить знания учащихся о специфике </a:t>
            </a:r>
            <a:r>
              <a:rPr lang="ru-RU" dirty="0"/>
              <a:t>учебно-исследовательской  деятельности;</a:t>
            </a:r>
          </a:p>
          <a:p>
            <a:r>
              <a:rPr lang="ru-RU" dirty="0" smtClean="0"/>
              <a:t>познакомить их с </a:t>
            </a:r>
            <a:r>
              <a:rPr lang="ru-RU" dirty="0"/>
              <a:t>основными этапами учебно-исследовательской  деятельности;</a:t>
            </a:r>
          </a:p>
          <a:p>
            <a:r>
              <a:rPr lang="ru-RU" dirty="0" smtClean="0"/>
              <a:t>сформировать умение </a:t>
            </a:r>
            <a:r>
              <a:rPr lang="ru-RU" dirty="0"/>
              <a:t>публичной защиты работы.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84776" y="6425952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24328" y="5993904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28384" y="5561856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Занятие – это шаг к цели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628800"/>
            <a:ext cx="6696744" cy="48245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3" action="ppaction://hlinksldjump"/>
              </a:rPr>
              <a:t>Выбор темы </a:t>
            </a:r>
            <a:r>
              <a:rPr lang="ru-RU" dirty="0" smtClean="0">
                <a:hlinkClick r:id="rId3" action="ppaction://hlinksldjump"/>
              </a:rPr>
              <a:t>исследования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4" action="ppaction://hlinksldjump"/>
              </a:rPr>
              <a:t>Требования к структуре исследовательской </a:t>
            </a:r>
            <a:r>
              <a:rPr lang="ru-RU" dirty="0" smtClean="0">
                <a:hlinkClick r:id="rId4" action="ppaction://hlinksldjump"/>
              </a:rPr>
              <a:t>работы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5" action="ppaction://hlinksldjump"/>
              </a:rPr>
              <a:t>Объект и  предмет    исследования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6" action="ppaction://hlinksldjump"/>
              </a:rPr>
              <a:t>Постановка </a:t>
            </a:r>
            <a:r>
              <a:rPr lang="ru-RU" dirty="0" smtClean="0">
                <a:hlinkClick r:id="rId6" action="ppaction://hlinksldjump"/>
              </a:rPr>
              <a:t>цели исследования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7" action="ppaction://hlinksldjump"/>
              </a:rPr>
              <a:t>Определение этапов работы над </a:t>
            </a:r>
            <a:r>
              <a:rPr lang="ru-RU" dirty="0" smtClean="0">
                <a:hlinkClick r:id="rId7" action="ppaction://hlinksldjump"/>
              </a:rPr>
              <a:t>исследованием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8" action="ppaction://hlinksldjump"/>
              </a:rPr>
              <a:t>Гипотеза </a:t>
            </a:r>
            <a:r>
              <a:rPr lang="ru-RU" dirty="0" smtClean="0">
                <a:hlinkClick r:id="rId8" action="ppaction://hlinksldjump"/>
              </a:rPr>
              <a:t>исследования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hlinkClick r:id="rId9" action="ppaction://hlinksldjump"/>
              </a:rPr>
              <a:t>Методы  </a:t>
            </a:r>
            <a:r>
              <a:rPr lang="ru-RU" dirty="0" smtClean="0">
                <a:hlinkClick r:id="rId9" action="ppaction://hlinksldjump"/>
              </a:rPr>
              <a:t>исследования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Самостоятельная  исследовательская </a:t>
            </a:r>
            <a:r>
              <a:rPr lang="ru-RU" dirty="0" smtClean="0"/>
              <a:t>деятельность (3 часа)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Оформление исследовательской работы с применением компьютерных </a:t>
            </a:r>
            <a:r>
              <a:rPr lang="ru-RU" i="1" dirty="0" smtClean="0"/>
              <a:t>технологий</a:t>
            </a:r>
            <a:endParaRPr lang="ru-RU" i="1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Написание </a:t>
            </a:r>
            <a:r>
              <a:rPr lang="ru-RU" dirty="0" smtClean="0"/>
              <a:t>тезисов. Оформление списка источников.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Защита исследовательской работы. Публичное </a:t>
            </a:r>
            <a:r>
              <a:rPr lang="ru-RU" dirty="0" smtClean="0"/>
              <a:t>выступление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Оценивание исследовательской </a:t>
            </a:r>
            <a:r>
              <a:rPr lang="ru-RU" dirty="0" smtClean="0"/>
              <a:t>деятельности</a:t>
            </a: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6894512" y="4274840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7758608" y="2978696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5400000">
            <a:off x="7326560" y="3698776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Выбор темы исследования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62310" y="1740693"/>
          <a:ext cx="4186238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9584" y="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Найди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свой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фокус съёмки!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8424936" y="-99392"/>
            <a:ext cx="4860032" cy="3096344"/>
          </a:xfrm>
          <a:prstGeom prst="leftArrowCallout">
            <a:avLst>
              <a:gd name="adj1" fmla="val 29998"/>
              <a:gd name="adj2" fmla="val 25000"/>
              <a:gd name="adj3" fmla="val 15129"/>
              <a:gd name="adj4" fmla="val 731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/>
              <a:t>«Посмотри на мир чужими глазами».</a:t>
            </a:r>
            <a:endParaRPr lang="ru-RU" sz="1600" dirty="0"/>
          </a:p>
          <a:p>
            <a:r>
              <a:rPr lang="ru-RU" sz="1600" dirty="0"/>
              <a:t>Читаем детям неоконченный рассказ:</a:t>
            </a:r>
          </a:p>
          <a:p>
            <a:r>
              <a:rPr lang="ru-RU" sz="1600" i="1" dirty="0" smtClean="0"/>
              <a:t>С </a:t>
            </a:r>
            <a:r>
              <a:rPr lang="ru-RU" sz="1600" i="1" dirty="0"/>
              <a:t>утра небо покрылось черными тучами, и пошел снег. Крупные снежные хлопья падали на дома, деревья, тротуары, газоны, дороги...</a:t>
            </a:r>
            <a:endParaRPr lang="ru-RU" sz="1600" dirty="0"/>
          </a:p>
          <a:p>
            <a:r>
              <a:rPr lang="ru-RU" sz="1600" dirty="0"/>
              <a:t>  Продолжи рассказ: представь себя гуляющим во дворе с друзьями; </a:t>
            </a:r>
            <a:r>
              <a:rPr lang="ru-RU" sz="1600" dirty="0" smtClean="0"/>
              <a:t>водителем грузовика</a:t>
            </a:r>
            <a:r>
              <a:rPr lang="ru-RU" sz="1600" dirty="0"/>
              <a:t>, едущего по дороге; летчиком, отправляющимся в полет; мэром города; вороной, сидящей на дереве; зайчиком в лесу.</a:t>
            </a:r>
          </a:p>
          <a:p>
            <a:pPr algn="ctr"/>
            <a:endParaRPr lang="ru-RU" sz="1600" dirty="0"/>
          </a:p>
        </p:txBody>
      </p:sp>
      <p:sp>
        <p:nvSpPr>
          <p:cNvPr id="9" name="Выноска со стрелкой влево 8"/>
          <p:cNvSpPr/>
          <p:nvPr/>
        </p:nvSpPr>
        <p:spPr>
          <a:xfrm>
            <a:off x="8568952" y="1700808"/>
            <a:ext cx="4860032" cy="2304256"/>
          </a:xfrm>
          <a:prstGeom prst="leftArrowCallout">
            <a:avLst>
              <a:gd name="adj1" fmla="val 29269"/>
              <a:gd name="adj2" fmla="val 25000"/>
              <a:gd name="adj3" fmla="val 15129"/>
              <a:gd name="adj4" fmla="val 731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/>
              <a:t>«Составь рассказ от имени другого персонажа».</a:t>
            </a:r>
            <a:endParaRPr lang="ru-RU" sz="1600" dirty="0"/>
          </a:p>
          <a:p>
            <a:r>
              <a:rPr lang="ru-RU" sz="1600" dirty="0"/>
              <a:t>   Представь, что ты на какое-то время стал столом в классной комнате; камешком на дороге; животным (домашним или диким); человеком определенной профессии. Опиши один день этой воображаемой жизни.</a:t>
            </a:r>
          </a:p>
          <a:p>
            <a:endParaRPr lang="ru-RU" sz="1600" dirty="0"/>
          </a:p>
        </p:txBody>
      </p:sp>
      <p:sp>
        <p:nvSpPr>
          <p:cNvPr id="11" name="Выноска со стрелкой влево 10"/>
          <p:cNvSpPr/>
          <p:nvPr/>
        </p:nvSpPr>
        <p:spPr>
          <a:xfrm>
            <a:off x="8568952" y="2924944"/>
            <a:ext cx="4860032" cy="2232248"/>
          </a:xfrm>
          <a:prstGeom prst="leftArrowCallout">
            <a:avLst>
              <a:gd name="adj1" fmla="val 29269"/>
              <a:gd name="adj2" fmla="val 25000"/>
              <a:gd name="adj3" fmla="val 15129"/>
              <a:gd name="adj4" fmla="val 731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/>
              <a:t>«Составь рассказ, используя данную концовку».</a:t>
            </a:r>
            <a:endParaRPr lang="ru-RU" sz="1600" dirty="0"/>
          </a:p>
          <a:p>
            <a:r>
              <a:rPr lang="ru-RU" sz="1600" i="1" dirty="0" smtClean="0"/>
              <a:t>...</a:t>
            </a:r>
            <a:r>
              <a:rPr lang="ru-RU" sz="1600" i="1" dirty="0"/>
              <a:t>прозвенел звонок с урока, а Дима продолжал стоять у доски.</a:t>
            </a:r>
            <a:endParaRPr lang="ru-RU" sz="1600" dirty="0"/>
          </a:p>
          <a:p>
            <a:r>
              <a:rPr lang="ru-RU" sz="1600" dirty="0"/>
              <a:t>   Подумай и расскажи о том, что было вначале и почему все закончилось именно так. Оценивается логичность и оригинальность изложения.</a:t>
            </a:r>
          </a:p>
          <a:p>
            <a:endParaRPr lang="ru-RU" sz="1600" dirty="0"/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8568952" y="4077072"/>
            <a:ext cx="4860032" cy="2304256"/>
          </a:xfrm>
          <a:prstGeom prst="leftArrowCallout">
            <a:avLst>
              <a:gd name="adj1" fmla="val 29269"/>
              <a:gd name="adj2" fmla="val 25000"/>
              <a:gd name="adj3" fmla="val 15129"/>
              <a:gd name="adj4" fmla="val 731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/>
              <a:t>«Сколько значений у предмета?»</a:t>
            </a:r>
            <a:endParaRPr lang="ru-RU" sz="1600" dirty="0"/>
          </a:p>
          <a:p>
            <a:r>
              <a:rPr lang="ru-RU" sz="1600" dirty="0"/>
              <a:t>   Учитель предлагает детям рассмотреть какой-нибудь хорошо знакомый предмет (карандаш, кирпич, мел, коробку и т.п.) и найти как можно больше вариантов нетрадиционного, но при этом реального использования этого предмета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716016" y="1772816"/>
            <a:ext cx="3744416" cy="410445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Тест «Выяви интересы»</a:t>
            </a:r>
          </a:p>
          <a:p>
            <a:r>
              <a:rPr lang="ru-RU" dirty="0" smtClean="0"/>
              <a:t>1</a:t>
            </a:r>
            <a:r>
              <a:rPr lang="ru-RU" dirty="0"/>
              <a:t>. Что мне интересно больше всего?</a:t>
            </a:r>
          </a:p>
          <a:p>
            <a:r>
              <a:rPr lang="ru-RU" dirty="0"/>
              <a:t>2. Чем я хочу заниматься в первую очередь (например, математикой или поэзией, астрономией или историей)?</a:t>
            </a:r>
          </a:p>
          <a:p>
            <a:r>
              <a:rPr lang="ru-RU" dirty="0"/>
              <a:t>3. Чем я чаще всего занимаюсь в свободное время?</a:t>
            </a:r>
          </a:p>
          <a:p>
            <a:r>
              <a:rPr lang="ru-RU" dirty="0"/>
              <a:t>4. Что позволяет мне получать лучшие отметки в школе?</a:t>
            </a:r>
          </a:p>
          <a:p>
            <a:r>
              <a:rPr lang="ru-RU" dirty="0"/>
              <a:t>5. Что из изученного в школе хотелось бы узнать глубже?</a:t>
            </a:r>
          </a:p>
          <a:p>
            <a:r>
              <a:rPr lang="ru-RU" dirty="0"/>
              <a:t>6. Есть ли что-то такое, чем я особенно горжусь?</a:t>
            </a:r>
          </a:p>
          <a:p>
            <a:pPr algn="ctr"/>
            <a:endParaRPr lang="ru-RU" dirty="0"/>
          </a:p>
        </p:txBody>
      </p:sp>
      <p:sp>
        <p:nvSpPr>
          <p:cNvPr id="16" name="Управляющая кнопка: назад 15">
            <a:hlinkClick r:id="rId8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18131E-6 L -0.52951 0.215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8094E-6 L -0.54531 0.010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60685E-6 L -0.54531 -0.16259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6346E-6 L -0.54531 -0.335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2132856"/>
          <a:ext cx="7931224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структуре исследовательской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-5700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В поисках истины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1907704" y="3717032"/>
            <a:ext cx="2232248" cy="1584176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Имеющиеся знания</a:t>
            </a:r>
            <a:endParaRPr lang="ru-RU" dirty="0"/>
          </a:p>
        </p:txBody>
      </p:sp>
      <p:sp>
        <p:nvSpPr>
          <p:cNvPr id="8" name="Управляющая кнопка: назад 7">
            <a:hlinkClick r:id="rId8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5301208"/>
            <a:ext cx="31935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Актуальность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Объект и предмет исследования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363326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Объект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что рассматривается?</a:t>
            </a:r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038600" cy="406531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Предмет</a:t>
            </a:r>
          </a:p>
          <a:p>
            <a:pPr algn="ctr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ч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то изучается?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764704"/>
            <a:ext cx="8064896" cy="244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800" b="1" dirty="0">
                <a:solidFill>
                  <a:srgbClr val="4F81BD">
                    <a:lumMod val="75000"/>
                  </a:srgbClr>
                </a:solidFill>
              </a:rPr>
              <a:t>Решение </a:t>
            </a: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</a:rPr>
              <a:t>задачи</a:t>
            </a:r>
          </a:p>
          <a:p>
            <a:pPr marL="342900" lvl="0" indent="-342900" algn="ctr">
              <a:spcBef>
                <a:spcPct val="20000"/>
              </a:spcBef>
            </a:pPr>
            <a:endParaRPr lang="ru-RU" b="1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800" b="1" dirty="0" smtClean="0"/>
              <a:t>Тема: </a:t>
            </a:r>
            <a:r>
              <a:rPr lang="ru-RU" sz="2800" dirty="0" smtClean="0"/>
              <a:t>«Из истории школы в годы ВОВ».</a:t>
            </a:r>
          </a:p>
          <a:p>
            <a:pPr marL="342900" lvl="0" indent="-342900" algn="ctr">
              <a:spcBef>
                <a:spcPct val="20000"/>
              </a:spcBef>
            </a:pPr>
            <a:endParaRPr lang="ru-RU" sz="2800" b="1" dirty="0" smtClean="0">
              <a:solidFill>
                <a:srgbClr val="4F81BD">
                  <a:lumMod val="75000"/>
                </a:srgbClr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endParaRPr lang="ru-RU" sz="28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39552" y="3645024"/>
            <a:ext cx="2664296" cy="1368152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</a:t>
            </a:r>
          </a:p>
          <a:p>
            <a:pPr algn="ctr"/>
            <a:r>
              <a:rPr lang="ru-RU" dirty="0" smtClean="0"/>
              <a:t>Живое существо</a:t>
            </a:r>
          </a:p>
          <a:p>
            <a:pPr algn="ctr"/>
            <a:r>
              <a:rPr lang="ru-RU" dirty="0" smtClean="0"/>
              <a:t>Процесс или явление действительности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4048" y="3356992"/>
            <a:ext cx="3851920" cy="1368152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Особая проблема</a:t>
            </a:r>
          </a:p>
          <a:p>
            <a:pPr algn="ctr"/>
            <a:r>
              <a:rPr lang="ru-RU" dirty="0" smtClean="0"/>
              <a:t>Стороны объекта</a:t>
            </a:r>
          </a:p>
          <a:p>
            <a:pPr algn="ctr"/>
            <a:r>
              <a:rPr lang="ru-RU" dirty="0" smtClean="0"/>
              <a:t>Свойства и особенности объекта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5013176"/>
            <a:ext cx="6948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 smtClean="0"/>
              <a:t>Объект: </a:t>
            </a:r>
            <a:r>
              <a:rPr lang="ru-RU" sz="2000" dirty="0" smtClean="0"/>
              <a:t>школа.</a:t>
            </a:r>
          </a:p>
          <a:p>
            <a:pPr algn="ctr">
              <a:buNone/>
            </a:pPr>
            <a:r>
              <a:rPr lang="ru-RU" sz="2000" b="1" dirty="0" smtClean="0"/>
              <a:t>Предмет: </a:t>
            </a:r>
            <a:r>
              <a:rPr lang="ru-RU" sz="2000" dirty="0" smtClean="0"/>
              <a:t>организация процесса обучения, деятельность школьных организация, внеклассная деятельность учеников…</a:t>
            </a:r>
            <a:endParaRPr lang="ru-RU" dirty="0"/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Постановка цели исследования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новое знание вы хотели бы получить?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для этого сделать?</a:t>
            </a:r>
            <a:endParaRPr lang="ru-RU" sz="2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2852936"/>
            <a:ext cx="38164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Работа в группах</a:t>
            </a:r>
          </a:p>
          <a:p>
            <a:r>
              <a:rPr lang="ru-RU" dirty="0" smtClean="0"/>
              <a:t>Задание: определить цель и задачи вашего исследования с помощью своего товарища.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547664" y="4293096"/>
            <a:ext cx="2232248" cy="2160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Индивидуаль-ный</a:t>
            </a:r>
            <a:r>
              <a:rPr lang="ru-RU" dirty="0" smtClean="0"/>
              <a:t> результат</a:t>
            </a:r>
            <a:endParaRPr lang="ru-RU" dirty="0"/>
          </a:p>
        </p:txBody>
      </p:sp>
      <p:sp>
        <p:nvSpPr>
          <p:cNvPr id="9" name="Выгнутая вниз стрелка 8"/>
          <p:cNvSpPr/>
          <p:nvPr/>
        </p:nvSpPr>
        <p:spPr>
          <a:xfrm flipH="1" flipV="1">
            <a:off x="3203848" y="3789040"/>
            <a:ext cx="2520280" cy="1008112"/>
          </a:xfrm>
          <a:prstGeom prst="curvedUpArrow">
            <a:avLst>
              <a:gd name="adj1" fmla="val 25000"/>
              <a:gd name="adj2" fmla="val 6927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92080" y="3068960"/>
            <a:ext cx="2376264" cy="23762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Одна голова – хорошо, а две - еще лучше!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Определение этапов работы над исследованием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6203032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Синтез ранее изученного материала</a:t>
            </a:r>
            <a:endParaRPr lang="ru-RU" sz="2800" i="1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323528" y="2852936"/>
            <a:ext cx="1656184" cy="2016224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 лист исследователя</a:t>
            </a:r>
            <a:endParaRPr lang="ru-RU" dirty="0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791580" y="2168860"/>
            <a:ext cx="648072" cy="576064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87824" y="3212976"/>
            <a:ext cx="5472608" cy="224676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Обозначить план работы над исследованием (фронтальная работа с классом)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Составить таблицу  «Рабочий лист ученика» (групповая работа)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Заполнить таблицу имеющимися данными  (индивидуальная работа)</a:t>
            </a:r>
          </a:p>
          <a:p>
            <a:pPr marL="342900" indent="-342900"/>
            <a:r>
              <a:rPr lang="ru-RU" sz="2000" dirty="0" smtClean="0"/>
              <a:t>  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методической разработки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описание методической системы работы учителя при активном использовании на уроках </a:t>
            </a:r>
            <a:r>
              <a:rPr lang="ru-RU" dirty="0" err="1" smtClean="0"/>
              <a:t>междпредметных</a:t>
            </a:r>
            <a:r>
              <a:rPr lang="ru-RU" dirty="0" smtClean="0"/>
              <a:t> связей, краеведческого и </a:t>
            </a:r>
            <a:r>
              <a:rPr lang="ru-RU" dirty="0" err="1" smtClean="0"/>
              <a:t>профориентационного</a:t>
            </a:r>
            <a:r>
              <a:rPr lang="ru-RU" dirty="0" smtClean="0"/>
              <a:t> материала для формирования у обучающихся основ российской гражданской идентичности в соответствии с требованиями ФГОС ООО.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одним вырезанным углом 9"/>
          <p:cNvSpPr/>
          <p:nvPr/>
        </p:nvSpPr>
        <p:spPr>
          <a:xfrm>
            <a:off x="107504" y="3284984"/>
            <a:ext cx="4104456" cy="2736304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/>
              <a:t>Оценочные гипотезы: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Данное описание более полное (интересное, эмоциональное, глубокое, актуальное, надежное, научное и т.д.), чем *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* </a:t>
            </a:r>
            <a:r>
              <a:rPr lang="ru-RU" dirty="0" smtClean="0"/>
              <a:t>должно (не должно) быть * (или не *).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Преимущество * перед * состоит в том, что *.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Гипотеза исследования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016" y="980728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Гипотеза - это связь между настоящими и будущими знаниями.</a:t>
            </a:r>
            <a:endParaRPr lang="ru-RU" sz="2400" i="1" dirty="0"/>
          </a:p>
        </p:txBody>
      </p:sp>
      <p:sp>
        <p:nvSpPr>
          <p:cNvPr id="5" name="Облако 4"/>
          <p:cNvSpPr/>
          <p:nvPr/>
        </p:nvSpPr>
        <p:spPr>
          <a:xfrm>
            <a:off x="5004048" y="1844824"/>
            <a:ext cx="3960440" cy="165618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предположение, которое следует доказать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556792"/>
            <a:ext cx="51845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Строим гипотезы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Групповая работа: составление гипотезы по предложенному шаблону.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Заполняем «Рабочий лист исследователя»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835696" y="3501008"/>
            <a:ext cx="3672408" cy="2664296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Гипотезы на связи и отношения: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* </a:t>
            </a:r>
            <a:r>
              <a:rPr lang="ru-RU" dirty="0" smtClean="0">
                <a:solidFill>
                  <a:schemeClr val="tx1"/>
                </a:solidFill>
              </a:rPr>
              <a:t>связано (связан, связаны, связана) с *.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Влияние * на * опосредовано * (происходит через *).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* </a:t>
            </a:r>
            <a:r>
              <a:rPr lang="ru-RU" dirty="0" smtClean="0">
                <a:solidFill>
                  <a:schemeClr val="tx1"/>
                </a:solidFill>
              </a:rPr>
              <a:t>влияет на * таким образом: * (вариант: * зависит от *)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Некоторые * имеют (не имеют) отношение к *.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923928" y="3933056"/>
            <a:ext cx="4032448" cy="2304256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/>
              <a:t>Причинно-следственные гипотезы: </a:t>
            </a:r>
          </a:p>
          <a:p>
            <a:r>
              <a:rPr lang="ru-RU" dirty="0" smtClean="0"/>
              <a:t>Если применить * и *, то получим *.</a:t>
            </a:r>
          </a:p>
          <a:p>
            <a:r>
              <a:rPr lang="en-US" dirty="0" smtClean="0"/>
              <a:t>* </a:t>
            </a:r>
            <a:r>
              <a:rPr lang="ru-RU" dirty="0" smtClean="0"/>
              <a:t>поведение * является следствием влияния *.</a:t>
            </a:r>
          </a:p>
          <a:p>
            <a:r>
              <a:rPr lang="ru-RU" dirty="0" smtClean="0"/>
              <a:t>Замена * на * приведет к *.</a:t>
            </a:r>
          </a:p>
          <a:p>
            <a:r>
              <a:rPr lang="en-US" dirty="0" smtClean="0"/>
              <a:t>* </a:t>
            </a:r>
            <a:r>
              <a:rPr lang="ru-RU" dirty="0" smtClean="0"/>
              <a:t>влияет на *.</a:t>
            </a:r>
          </a:p>
          <a:p>
            <a:r>
              <a:rPr lang="en-US" dirty="0" smtClean="0"/>
              <a:t>* </a:t>
            </a:r>
            <a:r>
              <a:rPr lang="ru-RU" dirty="0" smtClean="0"/>
              <a:t>обусловлено действием *.</a:t>
            </a: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6300192" y="4221088"/>
            <a:ext cx="2771800" cy="216024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Сравнительные гипотезы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* </a:t>
            </a:r>
            <a:r>
              <a:rPr lang="ru-RU" dirty="0" smtClean="0"/>
              <a:t>и * имеют сходство по следующим признакам: * * *.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 * отличаются по признакам: * * *.</a:t>
            </a:r>
          </a:p>
          <a:p>
            <a:pPr algn="ctr"/>
            <a:endParaRPr lang="ru-RU" dirty="0"/>
          </a:p>
        </p:txBody>
      </p:sp>
      <p:sp>
        <p:nvSpPr>
          <p:cNvPr id="12" name="Управляющая кнопка: назад 11">
            <a:hlinkClick r:id="rId3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8" grpId="0" animBg="1"/>
      <p:bldP spid="9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исследования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888432"/>
          </a:xfrm>
        </p:spPr>
        <p:txBody>
          <a:bodyPr>
            <a:normAutofit fontScale="40000" lnSpcReduction="20000"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4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«Поясни термин» и приведи пример</a:t>
            </a:r>
            <a:endParaRPr lang="ru-RU" sz="3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800" i="1" dirty="0" smtClean="0"/>
              <a:t>(групповая работа, заполнение рабочих листов)</a:t>
            </a:r>
          </a:p>
          <a:p>
            <a:r>
              <a:rPr lang="ru-RU" b="1" dirty="0" smtClean="0"/>
              <a:t>Анализ</a:t>
            </a:r>
            <a:r>
              <a:rPr lang="ru-RU" dirty="0" smtClean="0"/>
              <a:t> – разделение изучаемого процесса на составляющие для глубокого изучения</a:t>
            </a:r>
          </a:p>
          <a:p>
            <a:r>
              <a:rPr lang="ru-RU" b="1" dirty="0" smtClean="0"/>
              <a:t>Беседа </a:t>
            </a:r>
            <a:r>
              <a:rPr lang="ru-RU" dirty="0" smtClean="0"/>
              <a:t> (интервьюирование) – личный контакт с отвечающим</a:t>
            </a:r>
          </a:p>
          <a:p>
            <a:r>
              <a:rPr lang="ru-RU" b="1" dirty="0" smtClean="0"/>
              <a:t>Классификация </a:t>
            </a:r>
            <a:r>
              <a:rPr lang="ru-RU" dirty="0" smtClean="0"/>
              <a:t>– изучение объектов, упорядочивая явления по отношению друг к другу.</a:t>
            </a:r>
          </a:p>
          <a:p>
            <a:r>
              <a:rPr lang="ru-RU" b="1" dirty="0" smtClean="0"/>
              <a:t>Моделирование </a:t>
            </a:r>
            <a:r>
              <a:rPr lang="ru-RU" dirty="0" smtClean="0"/>
              <a:t>– процесс построения модели.</a:t>
            </a:r>
          </a:p>
          <a:p>
            <a:r>
              <a:rPr lang="ru-RU" b="1" dirty="0" smtClean="0"/>
              <a:t>Наблюдение </a:t>
            </a:r>
            <a:r>
              <a:rPr lang="ru-RU" dirty="0" smtClean="0"/>
              <a:t>– увидеть со стороны изучаемые объекты, явления.</a:t>
            </a:r>
          </a:p>
          <a:p>
            <a:r>
              <a:rPr lang="ru-RU" b="1" dirty="0" smtClean="0"/>
              <a:t>Обобщение</a:t>
            </a:r>
            <a:r>
              <a:rPr lang="ru-RU" dirty="0" smtClean="0"/>
              <a:t> – выделение и фиксирование свойств объектов и их отношений.</a:t>
            </a:r>
          </a:p>
          <a:p>
            <a:r>
              <a:rPr lang="ru-RU" b="1" dirty="0" smtClean="0"/>
              <a:t>Обследование </a:t>
            </a:r>
            <a:r>
              <a:rPr lang="ru-RU" dirty="0" smtClean="0"/>
              <a:t>– изучение объекта, определяемое целями и задачами работы.  </a:t>
            </a:r>
          </a:p>
          <a:p>
            <a:r>
              <a:rPr lang="ru-RU" b="1" dirty="0" smtClean="0"/>
              <a:t>Синтез –</a:t>
            </a:r>
            <a:r>
              <a:rPr lang="ru-RU" dirty="0" smtClean="0"/>
              <a:t> мыслительная операция, в результате которой из отдельных элементов выстраивается целая картина.</a:t>
            </a:r>
          </a:p>
          <a:p>
            <a:r>
              <a:rPr lang="ru-RU" b="1" dirty="0" smtClean="0"/>
              <a:t>Социологический </a:t>
            </a:r>
            <a:r>
              <a:rPr lang="ru-RU" dirty="0" smtClean="0"/>
              <a:t>– опрос части населения по специальному перечню вопросов.</a:t>
            </a:r>
          </a:p>
          <a:p>
            <a:r>
              <a:rPr lang="ru-RU" b="1" dirty="0" smtClean="0"/>
              <a:t>Сравнение </a:t>
            </a:r>
            <a:r>
              <a:rPr lang="ru-RU" dirty="0" smtClean="0"/>
              <a:t>– сопоставление объектов с целью выявления их сходства и отличий.</a:t>
            </a:r>
          </a:p>
          <a:p>
            <a:r>
              <a:rPr lang="ru-RU" b="1" dirty="0" smtClean="0"/>
              <a:t>Статистический </a:t>
            </a:r>
            <a:r>
              <a:rPr lang="ru-RU" dirty="0" smtClean="0"/>
              <a:t>– обработка значительного количества  цифрового материала.</a:t>
            </a:r>
          </a:p>
          <a:p>
            <a:r>
              <a:rPr lang="ru-RU" b="1" dirty="0" smtClean="0"/>
              <a:t>Эксперимент</a:t>
            </a:r>
            <a:r>
              <a:rPr lang="ru-RU" dirty="0" smtClean="0"/>
              <a:t> – строгий контроль за изучаемыми объектами в управляемых условиях.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816"/>
            <a:ext cx="8352928" cy="4104456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00392" y="6453336"/>
            <a:ext cx="1043608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Классификация письменных работ учащихся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124745"/>
          <a:ext cx="8496944" cy="547260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31110"/>
                <a:gridCol w="1858680"/>
                <a:gridCol w="3122584"/>
                <a:gridCol w="2984570"/>
              </a:tblGrid>
              <a:tr h="362358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300" dirty="0"/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/>
                        <a:t>Название группы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Характеристика </a:t>
                      </a:r>
                      <a:r>
                        <a:rPr lang="ru-RU" sz="1300" dirty="0"/>
                        <a:t>группы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/>
                        <a:t>Категория 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561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Творческие 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Сочинения, описания на заданную тему, критические заметки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Не подпадают под понятие </a:t>
                      </a:r>
                      <a:r>
                        <a:rPr lang="ru-RU" sz="1200" dirty="0" err="1"/>
                        <a:t>учебно</a:t>
                      </a:r>
                      <a:r>
                        <a:rPr lang="ru-RU" sz="1200" dirty="0"/>
                        <a:t>- исследовательских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450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Реферативные 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Проработка автором </a:t>
                      </a:r>
                      <a:r>
                        <a:rPr lang="ru-RU" sz="1200" dirty="0" smtClean="0"/>
                        <a:t>большого </a:t>
                      </a:r>
                      <a:r>
                        <a:rPr lang="ru-RU" sz="1200" dirty="0"/>
                        <a:t>количества статей, монографий,</a:t>
                      </a:r>
                      <a:endParaRPr lang="ru-RU" sz="1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Если присутствует анализ и обработка представленного материала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Литературный обзор или информационный обзор (часть научной работы)</a:t>
                      </a:r>
                      <a:endParaRPr lang="ru-RU" sz="1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Научная работа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338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Отчеты о проделанной работе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Содержат фактический материал без обработки и   без систематизации </a:t>
                      </a:r>
                      <a:endParaRPr lang="ru-RU" sz="1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собранных данных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Часть научной 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450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Учебно-исследовательские 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Содержат обязательные элементы научного исследования - постановка цели , формулирование задач, выбор методов сбора и обработки фактического материала, проведение наблюдений, опытов, экспериментов, анализ и обсуждение результатов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Научная работа, выполненная учащимся под постоянным контролем учителя. Результаты работы известны преподавателю заранее.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450">
                <a:tc>
                  <a:txBody>
                    <a:bodyPr/>
                    <a:lstStyle/>
                    <a:p>
                      <a:pPr marR="291465" indent="90170" algn="ctr"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Исследовательские работы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/>
                        <a:t>Научная работа, предполагающая большую самостоятельность автора. Результаты работы не известны преподавателю заранее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Темы, над которыми сейчас работают обучающиеся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44216"/>
            <a:ext cx="3960440" cy="49251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«Мой четвероногий друг»</a:t>
            </a:r>
          </a:p>
          <a:p>
            <a:r>
              <a:rPr lang="ru-RU" sz="2000" dirty="0" smtClean="0"/>
              <a:t>«Грибы в наших лесах»</a:t>
            </a:r>
          </a:p>
          <a:p>
            <a:r>
              <a:rPr lang="ru-RU" sz="2000" dirty="0" smtClean="0"/>
              <a:t>«Виды танцев»</a:t>
            </a:r>
          </a:p>
          <a:p>
            <a:r>
              <a:rPr lang="ru-RU" sz="2000" dirty="0" smtClean="0"/>
              <a:t>«Кристалл. Чудо природы»</a:t>
            </a:r>
          </a:p>
          <a:p>
            <a:r>
              <a:rPr lang="ru-RU" sz="2000" dirty="0" smtClean="0"/>
              <a:t>«Обмеление наших рек»</a:t>
            </a:r>
          </a:p>
          <a:p>
            <a:r>
              <a:rPr lang="ru-RU" sz="2000" dirty="0" smtClean="0"/>
              <a:t>«Виды осадков»</a:t>
            </a:r>
          </a:p>
          <a:p>
            <a:r>
              <a:rPr lang="ru-RU" sz="2000" dirty="0" smtClean="0"/>
              <a:t>«Снежинка»</a:t>
            </a:r>
          </a:p>
          <a:p>
            <a:r>
              <a:rPr lang="ru-RU" sz="2000" dirty="0" smtClean="0"/>
              <a:t>«Правильное питание»</a:t>
            </a:r>
          </a:p>
          <a:p>
            <a:r>
              <a:rPr lang="ru-RU" sz="2000" dirty="0" smtClean="0"/>
              <a:t>«Игра «Лапта»</a:t>
            </a:r>
          </a:p>
          <a:p>
            <a:r>
              <a:rPr lang="ru-RU" sz="2000" dirty="0" smtClean="0"/>
              <a:t>«О вреде курения»</a:t>
            </a:r>
          </a:p>
          <a:p>
            <a:r>
              <a:rPr lang="ru-RU" sz="2000" dirty="0" smtClean="0"/>
              <a:t> «Техники рисования»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84776" y="6425952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24328" y="5993904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28384" y="5561856"/>
            <a:ext cx="1115616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499992" y="1700808"/>
            <a:ext cx="4176464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«Зимние игры»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000" dirty="0" smtClean="0"/>
              <a:t>«Как стать известным футболистом»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Лего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история и перспективы</a:t>
            </a:r>
            <a:r>
              <a:rPr lang="ru-RU" sz="2000" dirty="0" smtClean="0"/>
              <a:t>»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«Клавишные музыкальные элементы»</a:t>
            </a:r>
            <a:r>
              <a:rPr lang="ru-RU" sz="2000" dirty="0" smtClean="0"/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«Кто кому кем приходится в моей семье»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«Животные, которые водятся в наших лесах»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ru-RU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«Проектные мастерские», 8 класс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«Осенний бал» (сценарий конкурсной программы);</a:t>
            </a:r>
          </a:p>
          <a:p>
            <a:r>
              <a:rPr lang="ru-RU" dirty="0" smtClean="0"/>
              <a:t>«Перемена – это весело!» (спортивная игровая программа для младших школьников);</a:t>
            </a:r>
          </a:p>
          <a:p>
            <a:r>
              <a:rPr lang="ru-RU" dirty="0" smtClean="0"/>
              <a:t>«Хочешь путешествовать – читай книги!» (</a:t>
            </a:r>
            <a:r>
              <a:rPr lang="ru-RU" dirty="0" err="1" smtClean="0"/>
              <a:t>буктрейлер</a:t>
            </a:r>
            <a:r>
              <a:rPr lang="ru-RU" dirty="0" smtClean="0"/>
              <a:t> к книге «Алиса в стране чудес»).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Известные выпускники Пошехонского духовного училища» (сборник статей);</a:t>
            </a:r>
          </a:p>
          <a:p>
            <a:r>
              <a:rPr lang="ru-RU" dirty="0" smtClean="0"/>
              <a:t>«Виртуальная экскурсия по нашей школе» (презентация);</a:t>
            </a:r>
          </a:p>
          <a:p>
            <a:r>
              <a:rPr lang="ru-RU" dirty="0" smtClean="0"/>
              <a:t>«Профессии наших родителей» (разные формы);</a:t>
            </a:r>
          </a:p>
          <a:p>
            <a:r>
              <a:rPr lang="ru-RU" dirty="0" smtClean="0"/>
              <a:t>«Города Ярославской области: истории основания и символика» (презентация).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Социальная мастерская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Знатоки родного края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Разработка и проведение районных интеллектуальных игр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467544" y="2996952"/>
          <a:ext cx="8153400" cy="241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20966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Гуманитарный турнир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Олимпиада «Умники и Умницы»</a:t>
                      </a:r>
                      <a:endParaRPr lang="ru-RU" sz="2400" dirty="0"/>
                    </a:p>
                  </a:txBody>
                  <a:tcPr anchor="ctr"/>
                </a:tc>
              </a:tr>
              <a:tr h="120966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«Своя игра»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Естественно-научный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турнир среди обучающихся 5-8 классов</a:t>
                      </a:r>
                      <a:endParaRPr lang="ru-RU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Справляемость обучающихся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3569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Успешность  обучающихся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9372" t="47039" r="20149" b="37841"/>
          <a:stretch>
            <a:fillRect/>
          </a:stretch>
        </p:blipFill>
        <p:spPr bwMode="auto">
          <a:xfrm>
            <a:off x="215008" y="2177227"/>
            <a:ext cx="8389440" cy="117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9845" t="59639" r="19204" b="25241"/>
          <a:stretch>
            <a:fillRect/>
          </a:stretch>
        </p:blipFill>
        <p:spPr bwMode="auto">
          <a:xfrm>
            <a:off x="288032" y="3717032"/>
            <a:ext cx="8532440" cy="119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515719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Стабильные успехи обучающихся в конкурсах и фестивалях различного уровня.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задача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Поддержать формирующуюся гражданскую идентичность подростков с помощью внедрение современных технологий и методов обучения, укрепить отношения детей и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изучить законодательную базу, касающуюся патриотического воспитания обучающихся, выявив основные задачи по воспитанию граждан РФ ;</a:t>
            </a:r>
          </a:p>
          <a:p>
            <a:pPr lvl="0"/>
            <a:r>
              <a:rPr lang="ru-RU" dirty="0" smtClean="0"/>
              <a:t>сформулировать особенности и способы использования краеведческого, </a:t>
            </a:r>
            <a:r>
              <a:rPr lang="ru-RU" dirty="0" err="1" smtClean="0"/>
              <a:t>профориентационного</a:t>
            </a:r>
            <a:r>
              <a:rPr lang="ru-RU" dirty="0" smtClean="0"/>
              <a:t> и других материалов на уроке информатики и во внеурочной деятельности;</a:t>
            </a:r>
          </a:p>
          <a:p>
            <a:pPr lvl="0"/>
            <a:r>
              <a:rPr lang="ru-RU" dirty="0" smtClean="0"/>
              <a:t>разработать планирование по информатике для 7 класса, включающее в себя возможную реализацию идеи воспитания российской гражданской идентичности;</a:t>
            </a:r>
          </a:p>
          <a:p>
            <a:pPr lvl="0"/>
            <a:r>
              <a:rPr lang="ru-RU" dirty="0" smtClean="0"/>
              <a:t>отследить эффективность внедряемых изменений.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Новизна представленного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Реализация межпредметных связей курса информатики с историей, краеведением, правом, географией, биологией и др. предметами за счёт решения задач, выполнения </a:t>
            </a:r>
            <a:r>
              <a:rPr lang="ru-RU" dirty="0" err="1" smtClean="0"/>
              <a:t>надпредметных</a:t>
            </a:r>
            <a:r>
              <a:rPr lang="ru-RU" dirty="0" smtClean="0"/>
              <a:t> и межпредметных проектов.  </a:t>
            </a:r>
          </a:p>
          <a:p>
            <a:pPr>
              <a:buNone/>
            </a:pPr>
            <a:r>
              <a:rPr lang="ru-RU" dirty="0" smtClean="0"/>
              <a:t>Предлагаются новые варианты заданий, практико-ориентированного характера.</a:t>
            </a:r>
          </a:p>
          <a:p>
            <a:pPr>
              <a:buNone/>
            </a:pPr>
            <a:r>
              <a:rPr lang="ru-RU" dirty="0" smtClean="0"/>
              <a:t> Описывается применение методов активного обучения для формирования у обучающихся российской гражданской идентичности и других личностных характеристик, прописанных в стандарте.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32" y="188640"/>
            <a:ext cx="876604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российской гражданской идентичности обучающихся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78112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76700"/>
                <a:gridCol w="4076700"/>
              </a:tblGrid>
              <a:tr h="15937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/>
                        <a:t>Духовно-нравственное и ценностно-смысловое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Историческое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59370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Политико-правовое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Патриотическое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59370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Профессионально-ориентированное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Экологическое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Уроки информатики - ресурс для воспитывающего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Деятельность учителя выстаивается в соответствии с событийным подходом, характеризующимся наличием эмоционально-насыщенных, лично и общественно значимых дел.</a:t>
            </a:r>
          </a:p>
          <a:p>
            <a:pPr>
              <a:buNone/>
            </a:pPr>
            <a:r>
              <a:rPr lang="ru-RU" dirty="0" smtClean="0"/>
              <a:t> Ведь любое событие – источник личного опыта, ответ на важный для личного роста вопрос, при выражении собственного отношения к миру через продукт творческой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продукта творческое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 обучающихся всегда должен быть выбор (форма продукта, средства создания, оформление), а учитель должен </a:t>
            </a:r>
            <a:r>
              <a:rPr lang="ru-RU" dirty="0" err="1" smtClean="0"/>
              <a:t>оддерживать</a:t>
            </a:r>
            <a:r>
              <a:rPr lang="ru-RU" dirty="0" smtClean="0"/>
              <a:t> индивидуальные и коллективные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 для уроков или ПР выстраивается в соответствии: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 ФЗ РФ «О днях воинской славы и памятных датах России;</a:t>
            </a:r>
          </a:p>
          <a:p>
            <a:pPr lvl="0"/>
            <a:r>
              <a:rPr lang="ru-RU" dirty="0" smtClean="0"/>
              <a:t>традиционными годами, посвящаемые указом Президента какой-либо проблеме, с планом основных мероприятий (2017 - Год экологии и Год особо охраняемых природных территорий: 2016 – Год российского кино);</a:t>
            </a:r>
          </a:p>
          <a:p>
            <a:pPr lvl="0"/>
            <a:r>
              <a:rPr lang="ru-RU" dirty="0" smtClean="0"/>
              <a:t>указом Президента РФ «Об установлении профессиональных праздников и памятных дней в Вооруженных силах Российской Федерации»</a:t>
            </a:r>
            <a:r>
              <a:rPr lang="ru-RU" baseline="30000" dirty="0" smtClean="0"/>
              <a:t> </a:t>
            </a:r>
            <a:r>
              <a:rPr lang="ru-RU" dirty="0" smtClean="0"/>
              <a:t>и другими профессиональными праздниками в соответствии с законодательством РФ;</a:t>
            </a:r>
          </a:p>
          <a:p>
            <a:pPr lvl="0"/>
            <a:r>
              <a:rPr lang="ru-RU" dirty="0" smtClean="0"/>
              <a:t>законом Ярославской области «О праздниках и памятных датах»;</a:t>
            </a:r>
          </a:p>
          <a:p>
            <a:pPr lvl="0"/>
            <a:r>
              <a:rPr lang="ru-RU" dirty="0" smtClean="0"/>
              <a:t>юбилейными датами российской истории и культуры.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3">
      <a:dk1>
        <a:sysClr val="windowText" lastClr="000000"/>
      </a:dk1>
      <a:lt1>
        <a:sysClr val="window" lastClr="FFFFFF"/>
      </a:lt1>
      <a:dk2>
        <a:srgbClr val="002060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42C7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</TotalTime>
  <Words>4739</Words>
  <Application>Microsoft Office PowerPoint</Application>
  <PresentationFormat>Экран (4:3)</PresentationFormat>
  <Paragraphs>372</Paragraphs>
  <Slides>38</Slides>
  <Notes>11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Обычная</vt:lpstr>
      <vt:lpstr>Воспитание российской гражданской идентичности  на уроках информатики  и внеурочной деятельности  </vt:lpstr>
      <vt:lpstr>Приоритетная задача школы</vt:lpstr>
      <vt:lpstr>Цель методической разработки</vt:lpstr>
      <vt:lpstr>Задачи</vt:lpstr>
      <vt:lpstr>Новизна представленного опыта</vt:lpstr>
      <vt:lpstr>Направления российской гражданской идентичности обучающихся</vt:lpstr>
      <vt:lpstr>Уроки информатики - ресурс для воспитывающего обучения</vt:lpstr>
      <vt:lpstr>Создание продукта творческое деятельности</vt:lpstr>
      <vt:lpstr>Материал для уроков или ПР выстраивается в соответствии:</vt:lpstr>
      <vt:lpstr>Активное использование краеведческого материала</vt:lpstr>
      <vt:lpstr>Активное использование краеведческого материала</vt:lpstr>
      <vt:lpstr>Использование метода примера</vt:lpstr>
      <vt:lpstr>Использование метода примера</vt:lpstr>
      <vt:lpstr>Повторить даты? Легко!</vt:lpstr>
      <vt:lpstr>Метод проектов</vt:lpstr>
      <vt:lpstr>Технология «Дебаты»</vt:lpstr>
      <vt:lpstr>Проблемное обучение</vt:lpstr>
      <vt:lpstr>Проблемное обучение</vt:lpstr>
      <vt:lpstr>Проблемное обучение</vt:lpstr>
      <vt:lpstr>Проблемное обучение</vt:lpstr>
      <vt:lpstr>Внеурочная деятельность – неотъемлемая часть учебно-воспитательного процесса </vt:lpstr>
      <vt:lpstr>Междисциплинарный курс «Лаборатория учебных достижений»</vt:lpstr>
      <vt:lpstr>Цель модуля</vt:lpstr>
      <vt:lpstr>Занятие – это шаг к цели</vt:lpstr>
      <vt:lpstr>Выбор темы исследования</vt:lpstr>
      <vt:lpstr>Требования к структуре исследовательской работы</vt:lpstr>
      <vt:lpstr>Объект и предмет исследования</vt:lpstr>
      <vt:lpstr>Постановка цели исследования</vt:lpstr>
      <vt:lpstr>Определение этапов работы над исследованием </vt:lpstr>
      <vt:lpstr>Гипотеза исследования</vt:lpstr>
      <vt:lpstr>Методы исследования</vt:lpstr>
      <vt:lpstr>Классификация письменных работ учащихся</vt:lpstr>
      <vt:lpstr>Темы, над которыми сейчас работают обучающиеся</vt:lpstr>
      <vt:lpstr>«Проектные мастерские», 8 класс</vt:lpstr>
      <vt:lpstr>Разработка и проведение районных интеллектуальных игр</vt:lpstr>
      <vt:lpstr>Результаты работы</vt:lpstr>
      <vt:lpstr>Главная задача учителя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2017-06-25T22:44:57Z</dcterms:created>
  <dcterms:modified xsi:type="dcterms:W3CDTF">2017-06-26T00:07:48Z</dcterms:modified>
</cp:coreProperties>
</file>