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49"/>
  </p:notesMasterIdLst>
  <p:sldIdLst>
    <p:sldId id="256" r:id="rId2"/>
    <p:sldId id="320" r:id="rId3"/>
    <p:sldId id="307" r:id="rId4"/>
    <p:sldId id="305" r:id="rId5"/>
    <p:sldId id="306" r:id="rId6"/>
    <p:sldId id="287" r:id="rId7"/>
    <p:sldId id="266" r:id="rId8"/>
    <p:sldId id="321" r:id="rId9"/>
    <p:sldId id="267" r:id="rId10"/>
    <p:sldId id="316" r:id="rId11"/>
    <p:sldId id="312" r:id="rId12"/>
    <p:sldId id="343" r:id="rId13"/>
    <p:sldId id="317" r:id="rId14"/>
    <p:sldId id="329" r:id="rId15"/>
    <p:sldId id="323" r:id="rId16"/>
    <p:sldId id="324" r:id="rId17"/>
    <p:sldId id="295" r:id="rId18"/>
    <p:sldId id="292" r:id="rId19"/>
    <p:sldId id="298" r:id="rId20"/>
    <p:sldId id="325" r:id="rId21"/>
    <p:sldId id="326" r:id="rId22"/>
    <p:sldId id="289" r:id="rId23"/>
    <p:sldId id="275" r:id="rId24"/>
    <p:sldId id="314" r:id="rId25"/>
    <p:sldId id="327" r:id="rId26"/>
    <p:sldId id="330" r:id="rId27"/>
    <p:sldId id="284" r:id="rId28"/>
    <p:sldId id="331" r:id="rId29"/>
    <p:sldId id="332" r:id="rId30"/>
    <p:sldId id="333" r:id="rId31"/>
    <p:sldId id="334" r:id="rId32"/>
    <p:sldId id="335" r:id="rId33"/>
    <p:sldId id="336" r:id="rId34"/>
    <p:sldId id="341" r:id="rId35"/>
    <p:sldId id="337" r:id="rId36"/>
    <p:sldId id="338" r:id="rId37"/>
    <p:sldId id="339" r:id="rId38"/>
    <p:sldId id="340" r:id="rId39"/>
    <p:sldId id="319" r:id="rId40"/>
    <p:sldId id="257" r:id="rId41"/>
    <p:sldId id="276" r:id="rId42"/>
    <p:sldId id="278" r:id="rId43"/>
    <p:sldId id="288" r:id="rId44"/>
    <p:sldId id="261" r:id="rId45"/>
    <p:sldId id="277" r:id="rId46"/>
    <p:sldId id="300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31" autoAdjust="0"/>
    <p:restoredTop sz="94707" autoAdjust="0"/>
  </p:normalViewPr>
  <p:slideViewPr>
    <p:cSldViewPr>
      <p:cViewPr>
        <p:scale>
          <a:sx n="87" d="100"/>
          <a:sy n="87" d="100"/>
        </p:scale>
        <p:origin x="-134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2"/>
                <c:pt idx="0">
                  <c:v>хорошее зрение</c:v>
                </c:pt>
                <c:pt idx="1">
                  <c:v>плохое зрение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0.66300000000000026</c:v>
                </c:pt>
                <c:pt idx="1">
                  <c:v>0.33700000000000013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Меопия</c:v>
                </c:pt>
                <c:pt idx="1">
                  <c:v>Другие заболевания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0.97000000000000042</c:v>
                </c:pt>
                <c:pt idx="1">
                  <c:v>3.0000000000000002E-2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604938271605149E-2"/>
          <c:y val="8.4180979826834704E-3"/>
          <c:w val="0.70452549334111481"/>
          <c:h val="0.93826728146032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spPr>
              <a:solidFill>
                <a:srgbClr val="FF0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с рождения</c:v>
                </c:pt>
                <c:pt idx="1">
                  <c:v>в детском саду</c:v>
                </c:pt>
                <c:pt idx="2">
                  <c:v>в нач.классах</c:v>
                </c:pt>
                <c:pt idx="3">
                  <c:v>в среднем звене</c:v>
                </c:pt>
                <c:pt idx="4">
                  <c:v>в старших классах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12</c:v>
                </c:pt>
                <c:pt idx="2">
                  <c:v>30</c:v>
                </c:pt>
                <c:pt idx="3">
                  <c:v>49</c:v>
                </c:pt>
                <c:pt idx="4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2"/>
                <c:pt idx="0">
                  <c:v>для развлечений</c:v>
                </c:pt>
                <c:pt idx="1">
                  <c:v>для учебы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3.2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хорошее зрение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хорошее у обоих родителей</c:v>
                </c:pt>
                <c:pt idx="1">
                  <c:v>плохое у обоих родителей</c:v>
                </c:pt>
                <c:pt idx="2">
                  <c:v>плохое у одного родителя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16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плохое зрение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хорошее у обоих родителей</c:v>
                </c:pt>
                <c:pt idx="1">
                  <c:v>плохое у обоих родителей</c:v>
                </c:pt>
                <c:pt idx="2">
                  <c:v>плохое у одного родителя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</c:v>
                </c:pt>
                <c:pt idx="1">
                  <c:v>34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хорошее у обоих родителей</c:v>
                </c:pt>
                <c:pt idx="1">
                  <c:v>плохое у обоих родителей</c:v>
                </c:pt>
                <c:pt idx="2">
                  <c:v>плохое у одного родителя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10210432"/>
        <c:axId val="110224512"/>
      </c:barChart>
      <c:catAx>
        <c:axId val="110210432"/>
        <c:scaling>
          <c:orientation val="minMax"/>
        </c:scaling>
        <c:axPos val="b"/>
        <c:tickLblPos val="nextTo"/>
        <c:crossAx val="110224512"/>
        <c:crosses val="autoZero"/>
        <c:auto val="1"/>
        <c:lblAlgn val="ctr"/>
        <c:lblOffset val="100"/>
      </c:catAx>
      <c:valAx>
        <c:axId val="110224512"/>
        <c:scaling>
          <c:orientation val="minMax"/>
        </c:scaling>
        <c:axPos val="l"/>
        <c:majorGridlines/>
        <c:numFmt formatCode="General" sourceLinked="1"/>
        <c:tickLblPos val="nextTo"/>
        <c:crossAx val="110210432"/>
        <c:crosses val="autoZero"/>
        <c:crossBetween val="between"/>
      </c:valAx>
    </c:plotArea>
    <c:legend>
      <c:legendPos val="r"/>
      <c:legendEntry>
        <c:idx val="2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0.30297</cdr:x>
      <cdr:y>0.41216</cdr:y>
    </cdr:from>
    <cdr:to>
      <cdr:x>0.55471</cdr:x>
      <cdr:y>0.61735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8850" y="1571636"/>
          <a:ext cx="1935050" cy="782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6000" b="1" dirty="0" smtClean="0"/>
            <a:t>55,4%</a:t>
          </a:r>
          <a:endParaRPr lang="ru-RU" sz="6000" b="1" dirty="0"/>
        </a:p>
      </cdr:txBody>
    </cdr:sp>
  </cdr:relSizeAnchor>
  <cdr:relSizeAnchor xmlns:cdr="http://schemas.openxmlformats.org/drawingml/2006/chartDrawing">
    <cdr:from>
      <cdr:x>0.07063</cdr:x>
      <cdr:y>0.16861</cdr:y>
    </cdr:from>
    <cdr:to>
      <cdr:x>0.30824</cdr:x>
      <cdr:y>0.37064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2900" y="642942"/>
          <a:ext cx="1826476" cy="770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5400" b="1" dirty="0" smtClean="0"/>
            <a:t>44,6%</a:t>
          </a:r>
          <a:endParaRPr lang="ru-RU" sz="5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0.49132</cdr:x>
      <cdr:y>0.38828</cdr:y>
    </cdr:from>
    <cdr:to>
      <cdr:x>0.60243</cdr:x>
      <cdr:y>0.59032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3362" y="17573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5400" b="1" dirty="0" smtClean="0"/>
            <a:t>30%</a:t>
          </a:r>
          <a:endParaRPr lang="ru-RU" sz="5400" b="1" dirty="0"/>
        </a:p>
      </cdr:txBody>
    </cdr:sp>
  </cdr:relSizeAnchor>
  <cdr:relSizeAnchor xmlns:cdr="http://schemas.openxmlformats.org/drawingml/2006/chartDrawing">
    <cdr:from>
      <cdr:x>0.49132</cdr:x>
      <cdr:y>0.13574</cdr:y>
    </cdr:from>
    <cdr:to>
      <cdr:x>0.60243</cdr:x>
      <cdr:y>0.33777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43362" y="6143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600" b="1" dirty="0" smtClean="0"/>
            <a:t>12%</a:t>
          </a:r>
          <a:endParaRPr lang="ru-RU" sz="3600" b="1" dirty="0"/>
        </a:p>
      </cdr:txBody>
    </cdr:sp>
  </cdr:relSizeAnchor>
  <cdr:relSizeAnchor xmlns:cdr="http://schemas.openxmlformats.org/drawingml/2006/chartDrawing">
    <cdr:from>
      <cdr:x>0.37847</cdr:x>
      <cdr:y>0.10417</cdr:y>
    </cdr:from>
    <cdr:to>
      <cdr:x>0.48958</cdr:x>
      <cdr:y>0.30621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14668" y="4714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600" b="1" dirty="0" smtClean="0"/>
            <a:t>7%</a:t>
          </a:r>
          <a:endParaRPr lang="ru-RU" sz="3600" b="1" dirty="0"/>
        </a:p>
      </cdr:txBody>
    </cdr:sp>
  </cdr:relSizeAnchor>
  <cdr:relSizeAnchor xmlns:cdr="http://schemas.openxmlformats.org/drawingml/2006/chartDrawing">
    <cdr:from>
      <cdr:x>0.30903</cdr:x>
      <cdr:y>0.0726</cdr:y>
    </cdr:from>
    <cdr:to>
      <cdr:x>0.42014</cdr:x>
      <cdr:y>0.27464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43164" y="3286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2%</a:t>
          </a:r>
          <a:endParaRPr lang="ru-RU" sz="2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0.30903</cdr:x>
      <cdr:y>0.53034</cdr:y>
    </cdr:from>
    <cdr:to>
      <cdr:x>0.42014</cdr:x>
      <cdr:y>0.73238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3164" y="24003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5400" b="1" dirty="0" smtClean="0"/>
            <a:t>79%</a:t>
          </a:r>
          <a:endParaRPr lang="ru-RU" sz="5400" b="1" dirty="0"/>
        </a:p>
      </cdr:txBody>
    </cdr:sp>
  </cdr:relSizeAnchor>
  <cdr:relSizeAnchor xmlns:cdr="http://schemas.openxmlformats.org/drawingml/2006/chartDrawing">
    <cdr:from>
      <cdr:x>0.30903</cdr:x>
      <cdr:y>0.13574</cdr:y>
    </cdr:from>
    <cdr:to>
      <cdr:x>0.42014</cdr:x>
      <cdr:y>0.33777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43164" y="6143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21%</a:t>
          </a:r>
          <a:endParaRPr lang="ru-RU" sz="3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0.08487</cdr:x>
      <cdr:y>0</cdr:y>
    </cdr:from>
    <cdr:to>
      <cdr:x>0.14562</cdr:x>
      <cdr:y>0.08839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4338" y="-466741"/>
          <a:ext cx="439841" cy="428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%</a:t>
          </a:r>
          <a:endParaRPr lang="ru-RU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457BA-4E46-4DD4-AE60-37A139365E7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A7CEF-CFF9-4F46-B576-865A3E138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973335-A071-470A-BB50-027962A246B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26DFCC-C5A0-4170-9A24-4FEA1E3C3AE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2789B2-853F-4DB2-B968-42C5801898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E4F11-1EBD-49A1-AE65-7F1F1603F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63EA7E-81E7-4B5E-B208-E326F4CB18B7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D50FDB-3410-4945-B686-3A3A8E4A80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optilex.ru/img/glaz/miopiya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optilex.ru/img/glaz/gipermetrop.g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606760" cy="3096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Исследовательская работа на тему «Глаз. Зрение. Дефекты глаза.»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4293096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 ученица 10 класса МОУ СОШ №2</a:t>
            </a:r>
          </a:p>
          <a:p>
            <a:pPr algn="r"/>
            <a:r>
              <a:rPr lang="ru-RU" dirty="0" smtClean="0"/>
              <a:t>Коробова Кристина</a:t>
            </a:r>
          </a:p>
          <a:p>
            <a:pPr algn="r"/>
            <a:r>
              <a:rPr lang="ru-RU" dirty="0" smtClean="0"/>
              <a:t>Руководитель:</a:t>
            </a:r>
          </a:p>
          <a:p>
            <a:pPr algn="r"/>
            <a:r>
              <a:rPr lang="ru-RU" dirty="0" smtClean="0"/>
              <a:t>Тараканова А.Ф.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аккомодация гла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655831" cy="5150243"/>
          </a:xfrm>
          <a:prstGeom prst="rect">
            <a:avLst/>
          </a:prstGeom>
          <a:noFill/>
        </p:spPr>
      </p:pic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2247900" y="138112"/>
            <a:ext cx="5121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1200" dirty="0">
              <a:latin typeface="Arial" charset="0"/>
            </a:endParaRPr>
          </a:p>
          <a:p>
            <a:endParaRPr lang="ru-RU" sz="1200" dirty="0">
              <a:latin typeface="Arial" charset="0"/>
            </a:endParaRPr>
          </a:p>
          <a:p>
            <a:endParaRPr lang="ru-RU" dirty="0">
              <a:latin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57158" y="714356"/>
            <a:ext cx="8572560" cy="7143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Настройка на зрение вблизи и вдаль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8001056" cy="1089028"/>
          </a:xfrm>
        </p:spPr>
        <p:txBody>
          <a:bodyPr>
            <a:noAutofit/>
          </a:bodyPr>
          <a:lstStyle/>
          <a:p>
            <a:r>
              <a:rPr lang="ru-RU" sz="4000" b="1" dirty="0"/>
              <a:t>Наблюдение изменения диаметра зрачка </a:t>
            </a:r>
            <a:r>
              <a:rPr lang="ru-RU" sz="4000" b="1" dirty="0" smtClean="0"/>
              <a:t>при </a:t>
            </a:r>
            <a:r>
              <a:rPr lang="ru-RU" sz="4000" b="1" dirty="0"/>
              <a:t>аккомодации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143116"/>
            <a:ext cx="4431436" cy="4429156"/>
          </a:xfrm>
        </p:spPr>
        <p:txBody>
          <a:bodyPr>
            <a:normAutofit/>
          </a:bodyPr>
          <a:lstStyle/>
          <a:p>
            <a:pPr marL="273050" indent="171450">
              <a:lnSpc>
                <a:spcPct val="80000"/>
              </a:lnSpc>
              <a:buNone/>
            </a:pPr>
            <a:r>
              <a:rPr lang="ru-RU" sz="2200" dirty="0"/>
              <a:t>При взгляде на темный предмет диаметр зрачка увеличивается, а на освещенный предмет диаметр зрачка уменьшается.</a:t>
            </a:r>
            <a:endParaRPr lang="en-US" sz="2200" dirty="0"/>
          </a:p>
          <a:p>
            <a:pPr marL="273050" indent="171450">
              <a:lnSpc>
                <a:spcPct val="80000"/>
              </a:lnSpc>
              <a:buNone/>
            </a:pPr>
            <a:r>
              <a:rPr lang="ru-RU" sz="2200" dirty="0"/>
              <a:t>Наблюдая одним глазом  малое отверстие в черной бумаге, замечаем, что диаметр зрачка увеличивается. Закрыв глаз рукой, а через несколько секунд открыв, замечаем, что диаметр отверстия уменьшается.</a:t>
            </a:r>
          </a:p>
        </p:txBody>
      </p:sp>
      <p:pic>
        <p:nvPicPr>
          <p:cNvPr id="22543" name="Picture 15" descr="MPj0409654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1" y="1799754"/>
            <a:ext cx="3143272" cy="213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 descr="MPj0409311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6" y="4100617"/>
            <a:ext cx="3143272" cy="251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86610" cy="1357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5300" b="1" dirty="0" smtClean="0"/>
              <a:t>Спазм аккомодации </a:t>
            </a:r>
            <a:br>
              <a:rPr lang="ru-RU" sz="5300" b="1" dirty="0" smtClean="0"/>
            </a:br>
            <a:r>
              <a:rPr lang="ru-RU" sz="5300" b="1" dirty="0" smtClean="0"/>
              <a:t>(ложная близорукость)</a:t>
            </a:r>
            <a:endParaRPr lang="ru-RU" sz="53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4" y="2571744"/>
            <a:ext cx="8358246" cy="3643338"/>
          </a:xfrm>
        </p:spPr>
        <p:txBody>
          <a:bodyPr>
            <a:noAutofit/>
          </a:bodyPr>
          <a:lstStyle/>
          <a:p>
            <a:pPr marL="273050" indent="171450">
              <a:buNone/>
            </a:pPr>
            <a:r>
              <a:rPr lang="ru-RU" sz="2800" dirty="0" smtClean="0"/>
              <a:t> Это </a:t>
            </a:r>
            <a:r>
              <a:rPr lang="ru-RU" sz="2800" b="1" dirty="0" smtClean="0"/>
              <a:t>результат тяжёлого зрительного переутомления</a:t>
            </a:r>
            <a:r>
              <a:rPr lang="ru-RU" sz="2800" dirty="0" smtClean="0"/>
              <a:t>. Если аккомодационные мышцы не расслабляются, то человек начинает плохо видеть вдаль. При спазме </a:t>
            </a:r>
            <a:r>
              <a:rPr lang="ru-RU" sz="2800" b="1" i="1" dirty="0" smtClean="0"/>
              <a:t>нарушается работа глазной (цилиарной) мышцы</a:t>
            </a:r>
            <a:r>
              <a:rPr lang="ru-RU" sz="2800" dirty="0" smtClean="0"/>
              <a:t>, и глаз не способен поддерживать чёткое видение предметов, находящихся на разном расстоянии от человека.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8929718" cy="1366838"/>
          </a:xfrm>
        </p:spPr>
        <p:txBody>
          <a:bodyPr>
            <a:noAutofit/>
          </a:bodyPr>
          <a:lstStyle/>
          <a:p>
            <a:r>
              <a:rPr lang="ru-RU" sz="4400" b="1" dirty="0"/>
              <a:t>Изменение с возрастом </a:t>
            </a:r>
            <a:r>
              <a:rPr lang="ru-RU" sz="4400" b="1" dirty="0" smtClean="0"/>
              <a:t>оптической</a:t>
            </a:r>
            <a:br>
              <a:rPr lang="ru-RU" sz="4400" b="1" dirty="0" smtClean="0"/>
            </a:br>
            <a:r>
              <a:rPr lang="ru-RU" sz="4400" b="1" dirty="0" smtClean="0"/>
              <a:t>                    </a:t>
            </a:r>
            <a:r>
              <a:rPr lang="ru-RU" sz="4400" b="1" dirty="0"/>
              <a:t>силы глаза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14554"/>
            <a:ext cx="4041775" cy="3873509"/>
          </a:xfrm>
        </p:spPr>
        <p:txBody>
          <a:bodyPr/>
          <a:lstStyle/>
          <a:p>
            <a:pPr marL="273050" indent="171450">
              <a:buFont typeface="Wingdings" pitchFamily="2" charset="2"/>
              <a:buNone/>
            </a:pPr>
            <a:r>
              <a:rPr lang="ru-RU" sz="2300" dirty="0"/>
              <a:t>Уменьшение с возрастом оптической силы глаза объясняется постепенным снижением сокращательной способности </a:t>
            </a:r>
            <a:r>
              <a:rPr lang="ru-RU" sz="2300" dirty="0" smtClean="0"/>
              <a:t>цилиарной </a:t>
            </a:r>
            <a:r>
              <a:rPr lang="ru-RU" sz="2300" dirty="0"/>
              <a:t>мышцы и уменьшением эластичности хрусталика.</a:t>
            </a:r>
          </a:p>
        </p:txBody>
      </p:sp>
      <p:graphicFrame>
        <p:nvGraphicFramePr>
          <p:cNvPr id="18553" name="Group 121"/>
          <p:cNvGraphicFramePr>
            <a:graphicFrameLocks noGrp="1"/>
          </p:cNvGraphicFramePr>
          <p:nvPr>
            <p:ph sz="half" idx="2"/>
          </p:nvPr>
        </p:nvGraphicFramePr>
        <p:xfrm>
          <a:off x="4286248" y="1928804"/>
          <a:ext cx="4714908" cy="4600004"/>
        </p:xfrm>
        <a:graphic>
          <a:graphicData uri="http://schemas.openxmlformats.org/drawingml/2006/table">
            <a:tbl>
              <a:tblPr/>
              <a:tblGrid>
                <a:gridCol w="2095515"/>
                <a:gridCol w="2619393"/>
              </a:tblGrid>
              <a:tr h="898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Возраст,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Оптическая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Сила, дптр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18-35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Дефекты зрения и их коррекция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75476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Близорукость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Дальнозоркость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Дальтонизм</a:t>
            </a:r>
            <a:endParaRPr lang="ru-RU" dirty="0"/>
          </a:p>
        </p:txBody>
      </p:sp>
      <p:pic>
        <p:nvPicPr>
          <p:cNvPr id="66562" name="Picture 2" descr="http://img0.liveinternet.ru/images/attach/c/4/81/273/81273114_proverka2_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628800"/>
            <a:ext cx="4276725" cy="4867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Картинка 16 из 12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3786190"/>
            <a:ext cx="5786478" cy="2786082"/>
          </a:xfrm>
          <a:noFill/>
          <a:ln/>
        </p:spPr>
      </p:pic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571612"/>
            <a:ext cx="8620156" cy="1900238"/>
          </a:xfrm>
        </p:spPr>
        <p:txBody>
          <a:bodyPr>
            <a:noAutofit/>
          </a:bodyPr>
          <a:lstStyle/>
          <a:p>
            <a:pPr marL="273050" indent="171450">
              <a:buNone/>
            </a:pPr>
            <a:r>
              <a:rPr lang="ru-RU" sz="2400" b="1" dirty="0" smtClean="0"/>
              <a:t>Близорукость(</a:t>
            </a:r>
            <a:r>
              <a:rPr lang="ru-RU" sz="2400" b="1" i="1" dirty="0" smtClean="0">
                <a:latin typeface="Times New Roman" pitchFamily="18" charset="0"/>
              </a:rPr>
              <a:t>миопия</a:t>
            </a:r>
            <a:r>
              <a:rPr lang="ru-RU" sz="2400" b="1" dirty="0" smtClean="0"/>
              <a:t>)-</a:t>
            </a:r>
            <a:r>
              <a:rPr lang="ru-RU" sz="2400" dirty="0"/>
              <a:t>глаз либо удлинён, либо имеет меньший радиус кривизны роговицы </a:t>
            </a:r>
            <a:r>
              <a:rPr lang="ru-RU" sz="2400" dirty="0" smtClean="0"/>
              <a:t>по </a:t>
            </a:r>
            <a:r>
              <a:rPr lang="ru-RU" sz="2400" dirty="0"/>
              <a:t>сравнению с нормальным глазом. Поэтому пучок параллельных лучей преломляется излишне, сходясь в точке перед сетчаткой</a:t>
            </a:r>
          </a:p>
        </p:txBody>
      </p:sp>
      <p:pic>
        <p:nvPicPr>
          <p:cNvPr id="5" name="Picture 11" descr="http://www.optilex.ru/img/glaz/miopiy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58016" y="4572008"/>
            <a:ext cx="1905000" cy="91281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63272" cy="84615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Близорукость (миопия)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dalnozork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6014496" cy="2850052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643050"/>
            <a:ext cx="8786874" cy="1643074"/>
          </a:xfrm>
        </p:spPr>
        <p:txBody>
          <a:bodyPr>
            <a:normAutofit/>
          </a:bodyPr>
          <a:lstStyle/>
          <a:p>
            <a:pPr marL="273050" indent="171450">
              <a:buNone/>
            </a:pPr>
            <a:r>
              <a:rPr lang="ru-RU" sz="2400" b="1" dirty="0" smtClean="0"/>
              <a:t>Дальнозоркость(</a:t>
            </a:r>
            <a:r>
              <a:rPr lang="ru-RU" sz="2400" b="1" i="1" dirty="0" smtClean="0"/>
              <a:t>гиперметропия</a:t>
            </a:r>
            <a:r>
              <a:rPr lang="ru-RU" sz="2400" b="1" dirty="0" smtClean="0">
                <a:solidFill>
                  <a:srgbClr val="993300"/>
                </a:solidFill>
              </a:rPr>
              <a:t> </a:t>
            </a:r>
            <a:r>
              <a:rPr lang="ru-RU" sz="2400" b="1" dirty="0" smtClean="0"/>
              <a:t>) </a:t>
            </a:r>
            <a:r>
              <a:rPr lang="ru-RU" sz="2400" dirty="0"/>
              <a:t>– меньшая длина </a:t>
            </a:r>
            <a:r>
              <a:rPr lang="ru-RU" sz="2400" dirty="0" smtClean="0"/>
              <a:t>дальнозоркого глаза или больший радиус </a:t>
            </a:r>
            <a:r>
              <a:rPr lang="ru-RU" sz="2400" dirty="0"/>
              <a:t>кривизны роговицы по сравнению с нормальным </a:t>
            </a:r>
            <a:r>
              <a:rPr lang="ru-RU" sz="2400" dirty="0" smtClean="0"/>
              <a:t>глазом. Пучок </a:t>
            </a:r>
            <a:r>
              <a:rPr lang="ru-RU" sz="2400" dirty="0"/>
              <a:t>лучей сходится за сетчаткой.</a:t>
            </a:r>
          </a:p>
        </p:txBody>
      </p:sp>
      <p:pic>
        <p:nvPicPr>
          <p:cNvPr id="7" name="Picture 15" descr="http://www.optilex.ru/img/glaz/gipermetrop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58016" y="4643446"/>
            <a:ext cx="1981200" cy="949325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642918"/>
            <a:ext cx="7171730" cy="77472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Дальнозоркость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Картинка 20 из 5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3500438"/>
            <a:ext cx="6072230" cy="3011488"/>
          </a:xfrm>
          <a:noFill/>
          <a:ln/>
        </p:spPr>
      </p:pic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643050"/>
            <a:ext cx="8701118" cy="2247904"/>
          </a:xfrm>
        </p:spPr>
        <p:txBody>
          <a:bodyPr>
            <a:normAutofit/>
          </a:bodyPr>
          <a:lstStyle/>
          <a:p>
            <a:pPr marL="273050" indent="171450">
              <a:buNone/>
            </a:pPr>
            <a:r>
              <a:rPr lang="ru-RU" sz="2400" b="1" dirty="0"/>
              <a:t>Астигматизм</a:t>
            </a:r>
            <a:r>
              <a:rPr lang="ru-RU" sz="2400" dirty="0"/>
              <a:t>- дефект зрения, связанный с </a:t>
            </a:r>
            <a:r>
              <a:rPr lang="ru-RU" sz="2400" dirty="0" smtClean="0"/>
              <a:t>не сферичностью </a:t>
            </a:r>
            <a:r>
              <a:rPr lang="ru-RU" sz="2400" dirty="0"/>
              <a:t>роговицы, </a:t>
            </a:r>
            <a:r>
              <a:rPr lang="ru-RU" sz="2400" dirty="0" smtClean="0"/>
              <a:t>то </a:t>
            </a:r>
            <a:r>
              <a:rPr lang="ru-RU" sz="2400" dirty="0"/>
              <a:t>есть её различной кривизной в разных плоскостях.(Человек четко видит горизонтальные линии, но размыто видит вертикальные линии, или наоборот)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500042"/>
            <a:ext cx="7603778" cy="9175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Астигматизм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IMG042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11988"/>
          </a:xfrm>
          <a:noFill/>
          <a:ln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95288" y="5734050"/>
            <a:ext cx="874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Примерно так </a:t>
            </a:r>
            <a:r>
              <a:rPr lang="ru-RU" sz="2400" b="1" dirty="0" smtClean="0">
                <a:solidFill>
                  <a:srgbClr val="FF0000"/>
                </a:solidFill>
              </a:rPr>
              <a:t>видят человека люди с дефектами зрения (астигматизмом, близорукостью и дальнозоркостью).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531770" cy="7143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Заболевания глаз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457200" y="1556792"/>
            <a:ext cx="2530624" cy="45741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Катаракта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Глаукома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Дальтонизм</a:t>
            </a:r>
            <a:endParaRPr lang="ru-RU" dirty="0"/>
          </a:p>
        </p:txBody>
      </p:sp>
      <p:pic>
        <p:nvPicPr>
          <p:cNvPr id="29698" name="Picture 2" descr="http://deduhova.ru/avatars/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273050" indent="-1588">
              <a:buNone/>
            </a:pPr>
            <a:r>
              <a:rPr lang="ru-RU" sz="1800" dirty="0" smtClean="0"/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Строение глаза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Как человек видит?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Дефекты зрения и их коррекция</a:t>
            </a:r>
          </a:p>
          <a:p>
            <a:pPr marL="514350" indent="28575">
              <a:buFont typeface="Wingdings" pitchFamily="2" charset="2"/>
              <a:buChar char="ü"/>
            </a:pPr>
            <a:r>
              <a:rPr lang="ru-RU" sz="1800" dirty="0" smtClean="0"/>
              <a:t>Близорукость (миопия)</a:t>
            </a:r>
          </a:p>
          <a:p>
            <a:pPr marL="514350" indent="28575">
              <a:buFont typeface="Wingdings" pitchFamily="2" charset="2"/>
              <a:buChar char="ü"/>
            </a:pPr>
            <a:r>
              <a:rPr lang="ru-RU" sz="1800" dirty="0" smtClean="0"/>
              <a:t>Дальнозоркость (гиперметропия)</a:t>
            </a:r>
          </a:p>
          <a:p>
            <a:pPr marL="514350" indent="28575">
              <a:buFont typeface="Wingdings" pitchFamily="2" charset="2"/>
              <a:buChar char="ü"/>
            </a:pPr>
            <a:r>
              <a:rPr lang="ru-RU" sz="1800" dirty="0" smtClean="0"/>
              <a:t>Дальтонизм. Тест на дальтонизм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sz="1800" dirty="0" smtClean="0"/>
              <a:t>Заболевания глаз</a:t>
            </a:r>
          </a:p>
          <a:p>
            <a:pPr marL="514350" indent="28575">
              <a:buFont typeface="Wingdings" pitchFamily="2" charset="2"/>
              <a:buChar char="ü"/>
            </a:pPr>
            <a:r>
              <a:rPr lang="ru-RU" sz="1800" dirty="0" smtClean="0"/>
              <a:t>Катаракта. Лечение катаракты</a:t>
            </a:r>
          </a:p>
          <a:p>
            <a:pPr marL="514350" indent="28575">
              <a:buFont typeface="Wingdings" pitchFamily="2" charset="2"/>
              <a:buChar char="ü"/>
            </a:pPr>
            <a:r>
              <a:rPr lang="ru-RU" sz="1800" dirty="0" smtClean="0"/>
              <a:t>Глаукома. Лечение глаукомы</a:t>
            </a:r>
          </a:p>
          <a:p>
            <a:pPr marL="514350" indent="28575">
              <a:buFont typeface="Wingdings" pitchFamily="2" charset="2"/>
              <a:buChar char="ü"/>
            </a:pPr>
            <a:r>
              <a:rPr lang="ru-RU" sz="1800" dirty="0" smtClean="0"/>
              <a:t>Дальтонизм. Тест на дальтонизм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1800" dirty="0" smtClean="0"/>
              <a:t>Диагностика заболеваний глаз учащихся МОУ СОШ №2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1800" dirty="0" smtClean="0"/>
              <a:t>Профилактика нарушений зрения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1800" dirty="0" smtClean="0"/>
              <a:t>Заключение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1800" dirty="0" smtClean="0"/>
              <a:t>Список литературы</a:t>
            </a:r>
          </a:p>
          <a:p>
            <a:pPr marL="514350" indent="-514350">
              <a:buFont typeface="+mj-lt"/>
              <a:buAutoNum type="arabicPeriod" startAt="4"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Катаракта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618856" cy="4389120"/>
          </a:xfrm>
        </p:spPr>
        <p:txBody>
          <a:bodyPr/>
          <a:lstStyle/>
          <a:p>
            <a:pPr marL="273050" indent="171450">
              <a:buNone/>
            </a:pPr>
            <a:r>
              <a:rPr lang="ru-RU" dirty="0" smtClean="0"/>
              <a:t>Катаракта- помутнение хрусталика глаза.</a:t>
            </a:r>
          </a:p>
          <a:p>
            <a:pPr marL="273050" indent="173038">
              <a:buNone/>
            </a:pPr>
            <a:r>
              <a:rPr lang="ru-RU" dirty="0" smtClean="0"/>
              <a:t>Причины:</a:t>
            </a:r>
          </a:p>
          <a:p>
            <a:pPr marL="785812" indent="-514350">
              <a:buFont typeface="+mj-lt"/>
              <a:buAutoNum type="arabicPeriod"/>
            </a:pPr>
            <a:r>
              <a:rPr lang="ru-RU" dirty="0" smtClean="0"/>
              <a:t>Воздействие на хрусталик постоянного электромагнитного излучения</a:t>
            </a:r>
          </a:p>
          <a:p>
            <a:pPr marL="785812" indent="-514350">
              <a:buFont typeface="+mj-lt"/>
              <a:buAutoNum type="arabicPeriod"/>
            </a:pPr>
            <a:r>
              <a:rPr lang="ru-RU" dirty="0" smtClean="0"/>
              <a:t>Травмы глаза</a:t>
            </a:r>
            <a:endParaRPr lang="ru-RU" dirty="0"/>
          </a:p>
        </p:txBody>
      </p:sp>
      <p:pic>
        <p:nvPicPr>
          <p:cNvPr id="1026" name="Picture 2" descr="http://www.whereismydoctor.com/images/albums/8288941054f024222c0989ed808d61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2060848"/>
            <a:ext cx="3643570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Глаукома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133480"/>
          </a:xfrm>
        </p:spPr>
        <p:txBody>
          <a:bodyPr/>
          <a:lstStyle/>
          <a:p>
            <a:pPr marL="273050" indent="171450">
              <a:buNone/>
            </a:pPr>
            <a:r>
              <a:rPr lang="ru-RU" dirty="0" smtClean="0"/>
              <a:t>Глаукома- сужение поля зрения глаза.</a:t>
            </a:r>
          </a:p>
          <a:p>
            <a:pPr>
              <a:buNone/>
            </a:pPr>
            <a:r>
              <a:rPr lang="ru-RU" dirty="0" smtClean="0"/>
              <a:t>Причина: повышение внутриглазного давления.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65538" name="Picture 2" descr="http://www.forumimage.ru/uploads/20130124/1359029065844236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18928" y="2564904"/>
            <a:ext cx="5764013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Тёёма\Рабочий стол\daltonism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4869">
            <a:off x="4857752" y="3772524"/>
            <a:ext cx="4071966" cy="2934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785926"/>
            <a:ext cx="7946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Дальтонизм</a:t>
            </a:r>
            <a:r>
              <a:rPr lang="ru-RU" sz="2800" i="1" dirty="0" smtClean="0"/>
              <a:t>-</a:t>
            </a:r>
            <a:r>
              <a:rPr lang="ru-RU" sz="2800" dirty="0" smtClean="0"/>
              <a:t> это нарушение цветоощущения глаза. Цветовая слепота зависит от отсутствия в сетчатке колбочек одного или нескольких типов, что связано с отсутствием гена, поэтому дальтонизм чаще всего передаётся по наследству.</a:t>
            </a:r>
            <a:endParaRPr lang="ru-RU" sz="2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42918"/>
            <a:ext cx="4143404" cy="85724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/>
              <a:t>Дальтонизм.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9" name="Picture 5" descr="дальто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4709204" cy="3938607"/>
          </a:xfrm>
          <a:prstGeom prst="rect">
            <a:avLst/>
          </a:prstGeom>
          <a:noFill/>
        </p:spPr>
      </p:pic>
      <p:pic>
        <p:nvPicPr>
          <p:cNvPr id="216068" name="Picture 4" descr="дальтониз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4697825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42926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Глаз дальтоника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542926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Нормальный глаз</a:t>
            </a:r>
            <a:endParaRPr lang="ru-RU" sz="24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571480"/>
            <a:ext cx="5072098" cy="85724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Цветовое зрение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142852"/>
            <a:ext cx="6318266" cy="1143000"/>
          </a:xfrm>
        </p:spPr>
        <p:txBody>
          <a:bodyPr>
            <a:normAutofit/>
          </a:bodyPr>
          <a:lstStyle/>
          <a:p>
            <a:r>
              <a:rPr lang="ru-RU" sz="4800" b="1" dirty="0"/>
              <a:t>Цветовое зрение.</a:t>
            </a:r>
          </a:p>
        </p:txBody>
      </p:sp>
      <p:pic>
        <p:nvPicPr>
          <p:cNvPr id="215044" name="Picture 4" descr="цветное зр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164" y="1785926"/>
            <a:ext cx="7133318" cy="3643338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500034" y="500042"/>
            <a:ext cx="5643602" cy="79608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5572140"/>
            <a:ext cx="287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Нормальный глаз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5500702"/>
            <a:ext cx="263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Глаз дальтоника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Диагностика заболеваний глаз учащихся МОУ СОШ №2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3068960"/>
          <a:ext cx="8229600" cy="200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93953"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1-4 класс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5-9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10-11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5477"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 (3%)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 (8%)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(3%)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5477"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 (1%)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 (5%)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 (19%)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5477"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2013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 (3%)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 (5%)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 (16%)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Данные медицинского обследования учащихся МОУ СОШ №2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2133600"/>
          <a:ext cx="8229600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786874" cy="11430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Когда были впервые обнаружены дефекты зрения</a:t>
            </a:r>
            <a:endParaRPr lang="ru-RU" sz="4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8072494" cy="409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414" y="3071810"/>
            <a:ext cx="1524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49%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330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опросов среди учеников МОУ СОШ №2 </a:t>
            </a:r>
            <a:br>
              <a:rPr lang="ru-RU" dirty="0" smtClean="0"/>
            </a:br>
            <a:r>
              <a:rPr lang="ru-RU" dirty="0" smtClean="0"/>
              <a:t>с 1-11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 считаете какое у вас зрение?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2564904"/>
          <a:ext cx="8229600" cy="201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72075"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Ответ: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1-4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5-9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10-11класс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2075">
                <a:tc>
                  <a:txBody>
                    <a:bodyPr/>
                    <a:lstStyle/>
                    <a:p>
                      <a:pPr marL="457200" marR="6985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Положительный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65%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59%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43%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2075">
                <a:tc>
                  <a:txBody>
                    <a:bodyPr/>
                    <a:lstStyle/>
                    <a:p>
                      <a:pPr marL="457200" marR="6985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Отрицательный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35%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42%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57%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500858" cy="7486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Актуальность темы</a:t>
            </a:r>
            <a:endParaRPr lang="ru-RU" sz="4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43182"/>
          <a:ext cx="7686700" cy="381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1571612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5738"/>
            <a:r>
              <a:rPr lang="ru-RU" sz="2800" dirty="0" smtClean="0"/>
              <a:t>Зрение обучающихся МОУ СОШ №2 (данные анкетирования)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289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Влияние компьютера и телевизора на зрение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Сколько времени учащиеся проводят за компьютером?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420888"/>
          <a:ext cx="8229600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78916"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класс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0 часов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До 1 часа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До 3 часов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до 5 часов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Более 5 часов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3105"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1-4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15%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30%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55%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3105"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5-9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36%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40%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24%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3105"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10-11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15%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58%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27%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каком расстоянии учащиеся смотрят телепередачи?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565400"/>
          <a:ext cx="8229600" cy="215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98741"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Класс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Не смотрят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До 1 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От 1-3 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От 2-3 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Более 3м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334"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1-4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23%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57%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20%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334"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5-9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24%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24%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52%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334"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10-11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46%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29%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25%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698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Сколько времени учащиеся смотрят телепередачи?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36838"/>
          <a:ext cx="8229600" cy="20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04075"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Не смотрят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До 1 часа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До 2 часов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До 3 часов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До 5 часов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75"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1-4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55%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75"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5-9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75"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10-11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16%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429684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Для чего учащиеся используют компьютер</a:t>
            </a:r>
            <a:r>
              <a:rPr lang="en-US" sz="4800" b="1" dirty="0" smtClean="0"/>
              <a:t>?</a:t>
            </a:r>
            <a:endParaRPr lang="ru-RU" sz="4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357430"/>
          <a:ext cx="8215370" cy="417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Картинка экрана отличается от естественной тем, что она самосветящаяся, а не отраженная. </a:t>
            </a:r>
          </a:p>
          <a:p>
            <a:r>
              <a:rPr lang="ru-RU" sz="2800" dirty="0" smtClean="0"/>
              <a:t>Зрительная нагрузка существенно возрастает из-за необходимости постоянного перемещения взора с экрана монитора на клавиатуру и бумажный текст.</a:t>
            </a:r>
          </a:p>
          <a:p>
            <a:r>
              <a:rPr lang="ru-RU" sz="2800" dirty="0" smtClean="0"/>
              <a:t> Зачастую невозможность  правильно и рационально организовать рабочее место (блики на экране монитора от внешних источников, неправильное расстояние от глаз до экрана, неудачный выбор цветов, чрезмерно большая яркость экрана) усугубляют ситуацию.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072362" cy="857256"/>
          </a:xfrm>
        </p:spPr>
        <p:txBody>
          <a:bodyPr/>
          <a:lstStyle/>
          <a:p>
            <a:r>
              <a:rPr lang="ru-RU" b="1" dirty="0" smtClean="0"/>
              <a:t>Как влияет на зрение ПК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Существует </a:t>
            </a:r>
            <a:r>
              <a:rPr lang="ru-RU" i="1" dirty="0"/>
              <a:t>несколько </a:t>
            </a:r>
            <a:r>
              <a:rPr lang="ru-RU" i="1" dirty="0" smtClean="0"/>
              <a:t>объяснений ухудшения зрения из-за просмотра телевизора :</a:t>
            </a:r>
            <a:endParaRPr lang="ru-RU" dirty="0"/>
          </a:p>
          <a:p>
            <a:r>
              <a:rPr lang="ru-RU" dirty="0" smtClean="0"/>
              <a:t> Глаза постоянно </a:t>
            </a:r>
            <a:r>
              <a:rPr lang="ru-RU" dirty="0"/>
              <a:t>сфокусированы на одной </a:t>
            </a:r>
            <a:r>
              <a:rPr lang="ru-RU" dirty="0" smtClean="0"/>
              <a:t>плоскости,  в </a:t>
            </a:r>
            <a:r>
              <a:rPr lang="ru-RU" dirty="0"/>
              <a:t>результате </a:t>
            </a:r>
            <a:r>
              <a:rPr lang="ru-RU" dirty="0" smtClean="0"/>
              <a:t>чего мышцы перенапрягаются</a:t>
            </a:r>
            <a:endParaRPr lang="ru-RU" dirty="0"/>
          </a:p>
          <a:p>
            <a:r>
              <a:rPr lang="ru-RU" dirty="0" smtClean="0"/>
              <a:t>Не стабильное изображение на экране.</a:t>
            </a:r>
            <a:endParaRPr lang="ru-RU" dirty="0"/>
          </a:p>
          <a:p>
            <a:r>
              <a:rPr lang="ru-RU" dirty="0" smtClean="0"/>
              <a:t> На телеэкране </a:t>
            </a:r>
            <a:r>
              <a:rPr lang="ru-RU" dirty="0"/>
              <a:t>предъявляется нерезкое изображение, далекое от разрешающей способности </a:t>
            </a:r>
            <a:r>
              <a:rPr lang="ru-RU" dirty="0" smtClean="0"/>
              <a:t>глаза.</a:t>
            </a:r>
            <a:endParaRPr lang="ru-RU" dirty="0"/>
          </a:p>
          <a:p>
            <a:r>
              <a:rPr lang="ru-RU" dirty="0" smtClean="0"/>
              <a:t> Диапазон </a:t>
            </a:r>
            <a:r>
              <a:rPr lang="ru-RU" dirty="0"/>
              <a:t>изменения </a:t>
            </a:r>
            <a:r>
              <a:rPr lang="ru-RU" dirty="0" smtClean="0"/>
              <a:t>яркостей телеэкрана.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7329510" cy="7960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Роль телевизора для зрения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44824"/>
            <a:ext cx="8229600" cy="47274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Ограничьте время работы за компьютером не более 4 часов в день(школьники – не более 3 часов)</a:t>
            </a:r>
          </a:p>
          <a:p>
            <a:r>
              <a:rPr lang="ru-RU" dirty="0" smtClean="0"/>
              <a:t>Делайте обязательные паузы во время работы на близком расстоянии через каждые 20-30 минут</a:t>
            </a:r>
          </a:p>
          <a:p>
            <a:r>
              <a:rPr lang="ru-RU" dirty="0" smtClean="0"/>
              <a:t>Выбрать правильно расстояние (не менее 60 см.) до монитора</a:t>
            </a:r>
          </a:p>
          <a:p>
            <a:r>
              <a:rPr lang="ru-RU" dirty="0" smtClean="0"/>
              <a:t>Освещение: должно изменяться так, чтобы устранить отражения, блики. Для этого можно использовать специальный козырек или фильтр.</a:t>
            </a:r>
          </a:p>
          <a:p>
            <a:r>
              <a:rPr lang="ru-RU" dirty="0" smtClean="0"/>
              <a:t>Чаще моргайте – это способствует увлажнению роговицы и массирует глазные яблоки.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ru-RU" sz="4800" b="1" dirty="0" smtClean="0"/>
              <a:t>Полезные советы при работе за ПК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u="sng" dirty="0" smtClean="0"/>
          </a:p>
          <a:p>
            <a:r>
              <a:rPr lang="ru-RU" sz="3200" dirty="0" smtClean="0"/>
              <a:t>освещение в комнате </a:t>
            </a:r>
          </a:p>
          <a:p>
            <a:r>
              <a:rPr lang="ru-RU" sz="3200" dirty="0" smtClean="0"/>
              <a:t>расстояние от зрителя до телевизора </a:t>
            </a:r>
          </a:p>
          <a:p>
            <a:r>
              <a:rPr lang="ru-RU" sz="3200" dirty="0" smtClean="0"/>
              <a:t>качество изображения на экране</a:t>
            </a:r>
          </a:p>
          <a:p>
            <a:r>
              <a:rPr lang="ru-RU" sz="3200" dirty="0" smtClean="0"/>
              <a:t>длительность просмотра телепередачи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15370" cy="142876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Для предупреждения зрительного утомления и зрительного напряжения при просмотре телепередач очень важны три условия: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Влияет ли наследственность на зрение учащихся</a:t>
            </a:r>
            <a:r>
              <a:rPr lang="en-US" b="1" dirty="0" smtClean="0"/>
              <a:t>?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99592" y="1772816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/>
              <a:t>      </a:t>
            </a:r>
            <a:r>
              <a:rPr lang="ru-RU" sz="4800" b="1" dirty="0"/>
              <a:t>Цель исследования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2214554"/>
            <a:ext cx="6215106" cy="3357586"/>
          </a:xfrm>
        </p:spPr>
        <p:txBody>
          <a:bodyPr/>
          <a:lstStyle/>
          <a:p>
            <a:r>
              <a:rPr lang="ru-RU" i="1" dirty="0"/>
              <a:t> Физическое объяснение дефектов </a:t>
            </a:r>
            <a:r>
              <a:rPr lang="ru-RU" i="1" dirty="0" smtClean="0"/>
              <a:t>зрения и болезней глаз.</a:t>
            </a:r>
            <a:endParaRPr lang="ru-RU" i="1" dirty="0"/>
          </a:p>
          <a:p>
            <a:r>
              <a:rPr lang="ru-RU" i="1" dirty="0"/>
              <a:t>Исследование </a:t>
            </a:r>
            <a:r>
              <a:rPr lang="ru-RU" i="1" dirty="0" smtClean="0"/>
              <a:t>причин ухудшения </a:t>
            </a:r>
            <a:r>
              <a:rPr lang="ru-RU" i="1" dirty="0"/>
              <a:t>зрения школьников </a:t>
            </a:r>
            <a:r>
              <a:rPr lang="ru-RU" i="1" dirty="0" smtClean="0"/>
              <a:t>МОУ СОШ </a:t>
            </a:r>
            <a:r>
              <a:rPr lang="ru-RU" i="1" dirty="0" smtClean="0"/>
              <a:t>№ 2</a:t>
            </a:r>
            <a:endParaRPr lang="ru-RU" i="1" dirty="0"/>
          </a:p>
          <a:p>
            <a:r>
              <a:rPr lang="ru-RU" i="1" dirty="0"/>
              <a:t> Поиск путей решения проблемы улучшения качества зрения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о</a:t>
            </a:r>
            <a:r>
              <a:rPr lang="ru-RU" sz="3600" dirty="0" smtClean="0"/>
              <a:t>т депрессии</a:t>
            </a:r>
            <a:endParaRPr lang="ru-RU" sz="3600" dirty="0"/>
          </a:p>
          <a:p>
            <a:r>
              <a:rPr lang="ru-RU" sz="3600" dirty="0"/>
              <a:t>и</a:t>
            </a:r>
            <a:r>
              <a:rPr lang="ru-RU" sz="3600" dirty="0" smtClean="0"/>
              <a:t>з-за </a:t>
            </a:r>
            <a:r>
              <a:rPr lang="ru-RU" sz="3600" dirty="0"/>
              <a:t>мучных </a:t>
            </a:r>
            <a:r>
              <a:rPr lang="ru-RU" sz="3600" dirty="0" smtClean="0"/>
              <a:t>продуктов</a:t>
            </a:r>
            <a:endParaRPr lang="ru-RU" sz="3600" dirty="0"/>
          </a:p>
          <a:p>
            <a:r>
              <a:rPr lang="ru-RU" sz="3600" dirty="0"/>
              <a:t>о</a:t>
            </a:r>
            <a:r>
              <a:rPr lang="ru-RU" sz="3600" dirty="0" smtClean="0"/>
              <a:t>т </a:t>
            </a:r>
            <a:r>
              <a:rPr lang="ru-RU" sz="3600" dirty="0"/>
              <a:t>неправильного положения </a:t>
            </a:r>
            <a:r>
              <a:rPr lang="ru-RU" sz="3600" dirty="0" smtClean="0"/>
              <a:t>рук</a:t>
            </a:r>
            <a:endParaRPr lang="ru-RU" sz="3600" dirty="0"/>
          </a:p>
          <a:p>
            <a:r>
              <a:rPr lang="ru-RU" sz="3600" dirty="0"/>
              <a:t>с</a:t>
            </a:r>
            <a:r>
              <a:rPr lang="ru-RU" sz="3600" dirty="0" smtClean="0"/>
              <a:t>лишком </a:t>
            </a:r>
            <a:r>
              <a:rPr lang="ru-RU" sz="3600" dirty="0"/>
              <a:t>узкая одежда отрицательно влияет на зрение!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Также зрение может портиться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67544" y="1700808"/>
            <a:ext cx="785818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 Рабочее место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 Режим работы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 Лечебная физкультура и процедуры.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. Питание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(п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родукты, богатые витаминами А и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  Лекарственные препараты.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Глазные капли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лучшают метаболизм и питание тканей глаза.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Витаминные препараты: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- Аскорбиновая кислота (вит. С) драже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- Ретинола ацетат (вит. А) капсулы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Тренировка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глазной мышцы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834064" cy="1057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Профилактика нарушения зрения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мои документы\в школу\физика\нир\свекла1.jpg"/>
          <p:cNvPicPr>
            <a:picLocks noChangeAspect="1" noChangeArrowheads="1"/>
          </p:cNvPicPr>
          <p:nvPr/>
        </p:nvPicPr>
        <p:blipFill>
          <a:blip r:embed="rId2" cstate="print"/>
          <a:srcRect t="16845"/>
          <a:stretch>
            <a:fillRect/>
          </a:stretch>
        </p:blipFill>
        <p:spPr bwMode="auto">
          <a:xfrm>
            <a:off x="539552" y="2564904"/>
            <a:ext cx="2214578" cy="213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/>
              <a:t>Свойства пищевых продуктов с точки зрения влияния на зрение.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543956" cy="4572032"/>
          </a:xfrm>
        </p:spPr>
        <p:txBody>
          <a:bodyPr/>
          <a:lstStyle/>
          <a:p>
            <a:pPr marL="271463" indent="0">
              <a:buNone/>
            </a:pPr>
            <a:r>
              <a:rPr lang="ru-RU" b="1" dirty="0" smtClean="0"/>
              <a:t>Свекла                   Шиповник            Куриные яйца</a:t>
            </a:r>
          </a:p>
          <a:p>
            <a:pPr marL="271463" indent="0">
              <a:buNone/>
            </a:pPr>
            <a:endParaRPr lang="ru-RU" b="1" dirty="0" smtClean="0"/>
          </a:p>
          <a:p>
            <a:pPr marL="271463" indent="0">
              <a:buNone/>
            </a:pPr>
            <a:endParaRPr lang="ru-RU" b="1" dirty="0" smtClean="0"/>
          </a:p>
          <a:p>
            <a:pPr marL="271463" indent="0">
              <a:buNone/>
            </a:pPr>
            <a:endParaRPr lang="ru-RU" b="1" dirty="0" smtClean="0"/>
          </a:p>
          <a:p>
            <a:pPr marL="271463" indent="0">
              <a:buNone/>
            </a:pPr>
            <a:endParaRPr lang="ru-RU" b="1" dirty="0" smtClean="0"/>
          </a:p>
          <a:p>
            <a:pPr marL="271463" indent="0">
              <a:buNone/>
            </a:pPr>
            <a:endParaRPr lang="ru-RU" b="1" dirty="0" smtClean="0"/>
          </a:p>
          <a:p>
            <a:pPr marL="271463" indent="0">
              <a:buNone/>
            </a:pPr>
            <a:r>
              <a:rPr lang="ru-RU" dirty="0" smtClean="0"/>
              <a:t>         Морковь</a:t>
            </a:r>
          </a:p>
        </p:txBody>
      </p:sp>
      <p:pic>
        <p:nvPicPr>
          <p:cNvPr id="5" name="Picture 2" descr="D:\мои документы\в школу\физика\нир\шиповни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26642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мои документы\в школу\физика\нир\яйц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2553493" cy="204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мои документы\в школу\физика\нир\морков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81128"/>
            <a:ext cx="2227732" cy="206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642918"/>
            <a:ext cx="8058150" cy="28114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1" i="1" dirty="0">
                <a:latin typeface="Comic Sans MS" pitchFamily="66" charset="0"/>
                <a:cs typeface="Tahoma" pitchFamily="34" charset="0"/>
              </a:rPr>
              <a:t>Упражнения для тела благотворно действуют и на глаза, но глазам никогда не бывает достаточно только этих упражнений - им необходимы еще и свои собственные</a:t>
            </a:r>
            <a:r>
              <a:rPr lang="ru-RU" sz="3200" b="1" i="1" dirty="0">
                <a:latin typeface="Comic Sans MS" pitchFamily="66" charset="0"/>
              </a:rPr>
              <a:t>.</a:t>
            </a:r>
          </a:p>
        </p:txBody>
      </p:sp>
      <p:pic>
        <p:nvPicPr>
          <p:cNvPr id="31749" name="Picture 5" descr="глаз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644900"/>
            <a:ext cx="7273925" cy="2881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119" t="29274" r="50329" b="47399"/>
          <a:stretch>
            <a:fillRect/>
          </a:stretch>
        </p:blipFill>
        <p:spPr bwMode="auto">
          <a:xfrm>
            <a:off x="1357290" y="0"/>
            <a:ext cx="67151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мои документы\в школу\физика\нир\гимнасти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3517249" cy="3071834"/>
          </a:xfrm>
          <a:prstGeom prst="rect">
            <a:avLst/>
          </a:prstGeom>
          <a:noFill/>
        </p:spPr>
      </p:pic>
      <p:pic>
        <p:nvPicPr>
          <p:cNvPr id="3073" name="Picture 1" descr="D:\мои документы\в школу\физика\нир\гимнастик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143380"/>
            <a:ext cx="5461700" cy="2000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71876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3786190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:\мои документы\в школу\физика\нир\Копия гимнастик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735" y="0"/>
            <a:ext cx="6817265" cy="198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357166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6868" name="Picture 4" descr="D:\мои документы\в школу\физика\нир\гимнастика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6550544" cy="191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572264" y="2071678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6869" name="Picture 5" descr="D:\мои документы\в школу\физика\нир\гимнастика 7.JPG"/>
          <p:cNvPicPr>
            <a:picLocks noChangeAspect="1" noChangeArrowheads="1"/>
          </p:cNvPicPr>
          <p:nvPr/>
        </p:nvPicPr>
        <p:blipFill>
          <a:blip r:embed="rId4" cstate="print"/>
          <a:srcRect b="16425"/>
          <a:stretch>
            <a:fillRect/>
          </a:stretch>
        </p:blipFill>
        <p:spPr bwMode="auto">
          <a:xfrm>
            <a:off x="2973375" y="3214686"/>
            <a:ext cx="6170625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71736" y="3500438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6870" name="Picture 6" descr="D:\мои документы\в школу\физика\нир\Копия гимнастика 8.JPG"/>
          <p:cNvPicPr>
            <a:picLocks noChangeAspect="1" noChangeArrowheads="1"/>
          </p:cNvPicPr>
          <p:nvPr/>
        </p:nvPicPr>
        <p:blipFill>
          <a:blip r:embed="rId5" cstate="print"/>
          <a:srcRect t="7389" b="3940"/>
          <a:stretch>
            <a:fillRect/>
          </a:stretch>
        </p:blipFill>
        <p:spPr bwMode="auto">
          <a:xfrm>
            <a:off x="214282" y="4372677"/>
            <a:ext cx="4929190" cy="24853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14942" y="485776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Проведенное анкетирование позволило выяснить, что 44,6% учащихся МОУ СОШ №2 считают , что показатель здоровья их зрение отходит от нормы.</a:t>
            </a:r>
          </a:p>
          <a:p>
            <a:pPr lvl="0"/>
            <a:r>
              <a:rPr lang="ru-RU" dirty="0" smtClean="0"/>
              <a:t>По данным Минздрав РФ выяснилось, что зрение ухудшается за период обучения в школе. Учащиеся МОУ СОШ №2 не являются исключением. </a:t>
            </a:r>
          </a:p>
          <a:p>
            <a:pPr lvl="0"/>
            <a:r>
              <a:rPr lang="ru-RU" dirty="0" smtClean="0"/>
              <a:t>Выяснено что лишь 21 % учеников используют компьютер в познавательных целях и что  40% проводят за компьютером больше позволенного времени.</a:t>
            </a:r>
          </a:p>
          <a:p>
            <a:pPr lvl="0"/>
            <a:r>
              <a:rPr lang="ru-RU" dirty="0" smtClean="0"/>
              <a:t>Около 31% смотрят  телепередачи ближе, чем предписано и 28% больше положенного времени.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8034686" cy="10001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Заключение</a:t>
            </a:r>
            <a:endParaRPr lang="ru-RU" sz="5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нир\1254640272_123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14942" y="3500438"/>
            <a:ext cx="3546501" cy="265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6" name="Picture 2" descr="G:\нир\1254640272_123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3546501" cy="265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95301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себя и свои глаза!</a:t>
            </a:r>
          </a:p>
          <a:p>
            <a:pPr algn="ctr"/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i="1" dirty="0"/>
              <a:t>  </a:t>
            </a:r>
            <a:r>
              <a:rPr lang="ru-RU" sz="5300" b="1" dirty="0"/>
              <a:t>Задачи исследования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0240"/>
            <a:ext cx="8186766" cy="4455496"/>
          </a:xfrm>
        </p:spPr>
        <p:txBody>
          <a:bodyPr/>
          <a:lstStyle/>
          <a:p>
            <a:r>
              <a:rPr lang="ru-RU" sz="2800" i="1" dirty="0"/>
              <a:t>И</a:t>
            </a:r>
            <a:r>
              <a:rPr lang="ru-RU" sz="2800" i="1" dirty="0" smtClean="0"/>
              <a:t>зучение </a:t>
            </a:r>
            <a:r>
              <a:rPr lang="ru-RU" sz="2800" i="1" dirty="0"/>
              <a:t>имеющейся литературы по вопросу «Глаз и зрение. Дефекты зрения»</a:t>
            </a:r>
          </a:p>
          <a:p>
            <a:r>
              <a:rPr lang="ru-RU" sz="2800" i="1" dirty="0"/>
              <a:t>С</a:t>
            </a:r>
            <a:r>
              <a:rPr lang="ru-RU" sz="2800" i="1" dirty="0" smtClean="0"/>
              <a:t>бор </a:t>
            </a:r>
            <a:r>
              <a:rPr lang="ru-RU" sz="2800" i="1" dirty="0"/>
              <a:t>информации о качестве зрения учащихся </a:t>
            </a:r>
            <a:r>
              <a:rPr lang="ru-RU" sz="2800" i="1" dirty="0" smtClean="0"/>
              <a:t>школы (результаты медицинского обследования, анкетирование обучающихся)</a:t>
            </a:r>
            <a:endParaRPr lang="ru-RU" sz="2800" i="1" dirty="0"/>
          </a:p>
          <a:p>
            <a:r>
              <a:rPr lang="ru-RU" sz="2800" i="1" dirty="0"/>
              <a:t>П</a:t>
            </a:r>
            <a:r>
              <a:rPr lang="ru-RU" sz="2800" i="1" dirty="0" smtClean="0"/>
              <a:t>оиск </a:t>
            </a:r>
            <a:r>
              <a:rPr lang="ru-RU" sz="2800" i="1" dirty="0"/>
              <a:t>информации о способах </a:t>
            </a:r>
            <a:r>
              <a:rPr lang="ru-RU" sz="2800" i="1" dirty="0" smtClean="0"/>
              <a:t>улучшения зрения и коррекции </a:t>
            </a:r>
            <a:r>
              <a:rPr lang="ru-RU" sz="2800" i="1" dirty="0"/>
              <a:t>зрения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372225" y="1484313"/>
            <a:ext cx="2916238" cy="4568825"/>
          </a:xfrm>
        </p:spPr>
        <p:txBody>
          <a:bodyPr/>
          <a:lstStyle/>
          <a:p>
            <a:r>
              <a:rPr lang="ru-RU" sz="2800" dirty="0">
                <a:solidFill>
                  <a:srgbClr val="000099"/>
                </a:solidFill>
              </a:rPr>
              <a:t>Основной объём информации об окружающем мире человек получает по оптическому </a:t>
            </a:r>
            <a:r>
              <a:rPr lang="ru-RU" sz="2800" dirty="0" smtClean="0">
                <a:solidFill>
                  <a:srgbClr val="000099"/>
                </a:solidFill>
              </a:rPr>
              <a:t>каналу(глазу). 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105400" y="155733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/>
          </a:p>
        </p:txBody>
      </p:sp>
      <p:pic>
        <p:nvPicPr>
          <p:cNvPr id="9223" name="Picture 7" descr="Зрачок и радужная оболочка глаза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3650"/>
            <a:ext cx="6481763" cy="504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Зрительный анализатор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114800" cy="5057796"/>
          </a:xfrm>
        </p:spPr>
        <p:txBody>
          <a:bodyPr>
            <a:normAutofit/>
          </a:bodyPr>
          <a:lstStyle/>
          <a:p>
            <a:pPr marL="273050" indent="171450">
              <a:lnSpc>
                <a:spcPct val="80000"/>
              </a:lnSpc>
              <a:buNone/>
            </a:pPr>
            <a:r>
              <a:rPr lang="ru-RU" sz="2400" dirty="0"/>
              <a:t>Глаз- орган зрения животных и человека. Человеческий глаз - сложная оптическая система</a:t>
            </a:r>
          </a:p>
          <a:p>
            <a:pPr marL="273050" indent="171450">
              <a:lnSpc>
                <a:spcPct val="80000"/>
              </a:lnSpc>
              <a:buNone/>
            </a:pPr>
            <a:r>
              <a:rPr lang="ru-RU" sz="2400" dirty="0"/>
              <a:t>Глаз человека состоит из глазного яблока, соединенного зрительным нервом с головным мозгом и вспомогательного аппарата (веки, слезные органы и мышцы, двигающее глазное яблоко). </a:t>
            </a: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endParaRPr lang="ru-RU" sz="2400" b="1" i="1" dirty="0" smtClean="0"/>
          </a:p>
          <a:p>
            <a:pPr>
              <a:lnSpc>
                <a:spcPct val="80000"/>
              </a:lnSpc>
            </a:pPr>
            <a:endParaRPr lang="ru-RU" sz="2400" b="1" i="1" dirty="0"/>
          </a:p>
        </p:txBody>
      </p:sp>
      <p:pic>
        <p:nvPicPr>
          <p:cNvPr id="7180" name="Picture 12" descr="7377_002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1916832"/>
            <a:ext cx="4572000" cy="3509963"/>
          </a:xfrm>
          <a:noFill/>
          <a:ln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21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Строение глаза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человек видит?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3050" indent="269875" algn="just">
              <a:buNone/>
            </a:pPr>
            <a:r>
              <a:rPr lang="ru-RU" dirty="0" smtClean="0"/>
              <a:t>Мы видим предмет, когда свет, отразившись от него, попадает в глаз, прямо в центр зрачка. Лучи света проникают через зрачок в глаз, фокусируются хрусталиком и на сетчатке, на задней стенке глаза, возникает уменьшенное обратное изображение видимого. Нервные окончания сетчатки посылают сигналы по зрительному нерву в мозг, где и происходит превращение полученной информации в картинки или изображения. Каждый глаз видит предметы под определенным углом. А мозг соединят две эти картинки и создает трехмерное изображение.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411663"/>
          </a:xfrm>
        </p:spPr>
        <p:txBody>
          <a:bodyPr>
            <a:normAutofit/>
          </a:bodyPr>
          <a:lstStyle/>
          <a:p>
            <a:pPr marL="273050" indent="171450">
              <a:lnSpc>
                <a:spcPct val="90000"/>
              </a:lnSpc>
              <a:buNone/>
            </a:pPr>
            <a:r>
              <a:rPr lang="ru-RU" sz="2000" b="1" i="1" dirty="0"/>
              <a:t>Аккомодация</a:t>
            </a:r>
            <a:r>
              <a:rPr lang="ru-RU" sz="2000" dirty="0"/>
              <a:t>- способность глаза к изменению его оптической силы </a:t>
            </a:r>
          </a:p>
          <a:p>
            <a:pPr marL="273050" indent="171450">
              <a:lnSpc>
                <a:spcPct val="90000"/>
              </a:lnSpc>
              <a:buNone/>
            </a:pPr>
            <a:r>
              <a:rPr lang="ru-RU" sz="2000" dirty="0"/>
              <a:t>При переводе взгляда на другой предмет,  нарушается резкость изображения на сетчатке. Сигнал об этом поступает в мозг. Хрусталик сжимается, увеличивается его оптическая сила, пока вновь не получится четкое изображение предмета на сетчатке.</a:t>
            </a:r>
          </a:p>
        </p:txBody>
      </p:sp>
      <p:pic>
        <p:nvPicPr>
          <p:cNvPr id="10250" name="Picture 10" descr="MPj0431216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1528956"/>
            <a:ext cx="3316290" cy="238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1" name="Picture 11" descr="MPj0406700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2792" y="4143380"/>
            <a:ext cx="353793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642918"/>
            <a:ext cx="5686436" cy="846158"/>
          </a:xfrm>
        </p:spPr>
        <p:txBody>
          <a:bodyPr/>
          <a:lstStyle/>
          <a:p>
            <a:r>
              <a:rPr lang="ru-RU" b="1" dirty="0" smtClean="0"/>
              <a:t>Аккомодация глаза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1303</TotalTime>
  <Words>1468</Words>
  <Application>Microsoft Office PowerPoint</Application>
  <PresentationFormat>Экран (4:3)</PresentationFormat>
  <Paragraphs>284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Поток</vt:lpstr>
      <vt:lpstr>Исследовательская работа на тему «Глаз. Зрение. Дефекты глаза.»</vt:lpstr>
      <vt:lpstr>Содержание</vt:lpstr>
      <vt:lpstr>Актуальность темы</vt:lpstr>
      <vt:lpstr>      Цель исследования</vt:lpstr>
      <vt:lpstr>  Задачи исследования</vt:lpstr>
      <vt:lpstr>Зрительный анализатор</vt:lpstr>
      <vt:lpstr>Строение глаза</vt:lpstr>
      <vt:lpstr>Как человек видит?</vt:lpstr>
      <vt:lpstr>Аккомодация глаза</vt:lpstr>
      <vt:lpstr>Слайд 10</vt:lpstr>
      <vt:lpstr>Наблюдение изменения диаметра зрачка при аккомодации</vt:lpstr>
      <vt:lpstr> Спазм аккомодации  (ложная близорукость)</vt:lpstr>
      <vt:lpstr>Изменение с возрастом оптической                     силы глаза</vt:lpstr>
      <vt:lpstr>Дефекты зрения и их коррекция</vt:lpstr>
      <vt:lpstr>Близорукость (миопия)</vt:lpstr>
      <vt:lpstr>Дальнозоркость</vt:lpstr>
      <vt:lpstr>Астигматизм</vt:lpstr>
      <vt:lpstr>Слайд 18</vt:lpstr>
      <vt:lpstr>Заболевания глаз</vt:lpstr>
      <vt:lpstr>Катаракта</vt:lpstr>
      <vt:lpstr>Глаукома</vt:lpstr>
      <vt:lpstr> Дальтонизм.</vt:lpstr>
      <vt:lpstr>Цветовое зрение</vt:lpstr>
      <vt:lpstr>Цветовое зрение.</vt:lpstr>
      <vt:lpstr>Диагностика заболеваний глаз учащихся МОУ СОШ №2</vt:lpstr>
      <vt:lpstr>Данные медицинского обследования учащихся МОУ СОШ №2</vt:lpstr>
      <vt:lpstr>Когда были впервые обнаружены дефекты зрения</vt:lpstr>
      <vt:lpstr>Результаты опросов среди учеников МОУ СОШ №2  с 1-11 класс</vt:lpstr>
      <vt:lpstr>Как вы считаете какое у вас зрение?</vt:lpstr>
      <vt:lpstr>Влияние компьютера и телевизора на зрение</vt:lpstr>
      <vt:lpstr>Сколько времени учащиеся проводят за компьютером?</vt:lpstr>
      <vt:lpstr>На каком расстоянии учащиеся смотрят телепередачи? </vt:lpstr>
      <vt:lpstr>Сколько времени учащиеся смотрят телепередачи? </vt:lpstr>
      <vt:lpstr>Для чего учащиеся используют компьютер?</vt:lpstr>
      <vt:lpstr>Как влияет на зрение ПК</vt:lpstr>
      <vt:lpstr>Роль телевизора для зрения</vt:lpstr>
      <vt:lpstr> Полезные советы при работе за ПК</vt:lpstr>
      <vt:lpstr>Для предупреждения зрительного утомления и зрительного напряжения при просмотре телепередач очень важны три условия:</vt:lpstr>
      <vt:lpstr>Влияет ли наследственность на зрение учащихся?</vt:lpstr>
      <vt:lpstr>Также зрение может портиться</vt:lpstr>
      <vt:lpstr>Профилактика нарушения зрения</vt:lpstr>
      <vt:lpstr>   Свойства пищевых продуктов с точки зрения влияния на зрение.</vt:lpstr>
      <vt:lpstr>Слайд 43</vt:lpstr>
      <vt:lpstr>Слайд 44</vt:lpstr>
      <vt:lpstr>Слайд 45</vt:lpstr>
      <vt:lpstr>Заключение</vt:lpstr>
      <vt:lpstr>Слайд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Зрение</dc:title>
  <dc:creator>123</dc:creator>
  <cp:lastModifiedBy>РК</cp:lastModifiedBy>
  <cp:revision>95</cp:revision>
  <dcterms:created xsi:type="dcterms:W3CDTF">2010-04-12T19:00:11Z</dcterms:created>
  <dcterms:modified xsi:type="dcterms:W3CDTF">2019-06-11T18:37:02Z</dcterms:modified>
</cp:coreProperties>
</file>