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0" r:id="rId16"/>
    <p:sldId id="274" r:id="rId17"/>
    <p:sldId id="275" r:id="rId18"/>
    <p:sldId id="271" r:id="rId19"/>
    <p:sldId id="276" r:id="rId20"/>
    <p:sldId id="277" r:id="rId21"/>
    <p:sldId id="272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E69BC6-241B-4382-9D35-152FDA37F241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9B8608-CB74-49D1-A979-50C64370A1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 работа на тему «Исследование микроклимата в кабинетах школы»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25144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Подготовила:</a:t>
            </a:r>
          </a:p>
          <a:p>
            <a:r>
              <a:rPr lang="ru-RU" dirty="0"/>
              <a:t> ученица </a:t>
            </a:r>
            <a:r>
              <a:rPr lang="ru-RU" dirty="0" smtClean="0"/>
              <a:t>6 «А» </a:t>
            </a:r>
            <a:r>
              <a:rPr lang="ru-RU" dirty="0"/>
              <a:t>класса МОУ СОШ №2</a:t>
            </a:r>
          </a:p>
          <a:p>
            <a:r>
              <a:rPr lang="ru-RU" dirty="0" smtClean="0"/>
              <a:t>Попова Екатерина</a:t>
            </a:r>
            <a:endParaRPr lang="ru-RU" dirty="0"/>
          </a:p>
          <a:p>
            <a:r>
              <a:rPr lang="ru-RU" dirty="0"/>
              <a:t>Руководитель:</a:t>
            </a:r>
          </a:p>
          <a:p>
            <a:r>
              <a:rPr lang="ru-RU" dirty="0"/>
              <a:t>Тараканова А.Ф.</a:t>
            </a:r>
          </a:p>
        </p:txBody>
      </p:sp>
    </p:spTree>
    <p:extLst>
      <p:ext uri="{BB962C8B-B14F-4D97-AF65-F5344CB8AC3E}">
        <p14:creationId xmlns="" xmlns:p14="http://schemas.microsoft.com/office/powerpoint/2010/main" val="6874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656" y="1124744"/>
            <a:ext cx="8424936" cy="1514432"/>
          </a:xfrm>
        </p:spPr>
        <p:txBody>
          <a:bodyPr>
            <a:noAutofit/>
          </a:bodyPr>
          <a:lstStyle/>
          <a:p>
            <a:r>
              <a:rPr lang="ru-RU" sz="4800" dirty="0"/>
              <a:t>Условия микроклимата </a:t>
            </a:r>
            <a:r>
              <a:rPr lang="ru-RU" sz="4800" dirty="0" smtClean="0"/>
              <a:t>в помещениях </a:t>
            </a:r>
            <a:r>
              <a:rPr lang="ru-RU" sz="4800" dirty="0"/>
              <a:t>зависят от ряда факторов: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36912"/>
            <a:ext cx="7643192" cy="3687688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климатического пояса и сезона года;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характера технологического процесса и вида используемого оборудования; 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условий воздухообмена;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размеров помещения; 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Calibri"/>
                <a:ea typeface="Times New Roman"/>
                <a:cs typeface="Times New Roman"/>
              </a:rPr>
              <a:t>числа работающих людей и т.п.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35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32059"/>
            <a:ext cx="8229600" cy="1368152"/>
          </a:xfrm>
        </p:spPr>
        <p:txBody>
          <a:bodyPr>
            <a:noAutofit/>
          </a:bodyPr>
          <a:lstStyle/>
          <a:p>
            <a:r>
              <a:rPr lang="ru-RU" sz="4800" dirty="0" smtClean="0"/>
              <a:t>Значение микроклимата помещений: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5544616" cy="453650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Человек  постоянно находится в состоянии обмена теплотой с окружающей средой. Наилучшее тепловое самочувствие человека будет тогда, когда тепловыделения организма человека полностью отдаются окружающей среде,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т.е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имеет место тепловой баланс. 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16832"/>
            <a:ext cx="273630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50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8194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>                                                                       </a:t>
            </a:r>
            <a:r>
              <a:rPr lang="ru-RU" sz="5300" dirty="0" smtClean="0"/>
              <a:t>Основные параметры микроклимата </a:t>
            </a:r>
            <a:r>
              <a:rPr lang="ru-RU" sz="5300" dirty="0"/>
              <a:t>и их </a:t>
            </a:r>
            <a:r>
              <a:rPr lang="ru-RU" sz="5300" dirty="0" smtClean="0"/>
              <a:t>характеристики:</a:t>
            </a:r>
            <a:endParaRPr lang="ru-RU" sz="5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08920"/>
            <a:ext cx="5616624" cy="370111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К микроклиматическим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показателям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относятся температура, влажность и скорость движения воздуха, температура поверхностей ограждающих конструкций, предметов,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оборудования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425">
            <a:off x="5750360" y="3193151"/>
            <a:ext cx="2562236" cy="2365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07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8803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dirty="0"/>
              <a:t>В соответствии с СанПиН 2.4.2.2821 – 10 «Гигиенические требования к микроклимату производственных помещений» параметрами, характеризующими микроклимат являются: </a:t>
            </a:r>
          </a:p>
          <a:p>
            <a:r>
              <a:rPr lang="ru-RU" sz="4500" dirty="0" smtClean="0"/>
              <a:t>температура </a:t>
            </a:r>
            <a:r>
              <a:rPr lang="ru-RU" sz="4500" dirty="0"/>
              <a:t>воздуха; </a:t>
            </a:r>
          </a:p>
          <a:p>
            <a:r>
              <a:rPr lang="ru-RU" sz="4500" dirty="0" smtClean="0"/>
              <a:t>температура </a:t>
            </a:r>
            <a:r>
              <a:rPr lang="ru-RU" sz="4500" dirty="0"/>
              <a:t>поверхностей (учитывается температура поверхностей ограждающих   конструкций (стены, потолок, пол), устройств (экраны и т.п.), а также технологического оборудования или ограждающих его устройств);   </a:t>
            </a:r>
          </a:p>
          <a:p>
            <a:r>
              <a:rPr lang="ru-RU" sz="4500" dirty="0" smtClean="0"/>
              <a:t>относительная </a:t>
            </a:r>
            <a:r>
              <a:rPr lang="ru-RU" sz="4500" dirty="0"/>
              <a:t>влажность воздуха; </a:t>
            </a:r>
          </a:p>
          <a:p>
            <a:r>
              <a:rPr lang="ru-RU" sz="4500" dirty="0" smtClean="0"/>
              <a:t>скорость </a:t>
            </a:r>
            <a:r>
              <a:rPr lang="ru-RU" sz="4500" dirty="0"/>
              <a:t>движения воздуха; </a:t>
            </a:r>
          </a:p>
          <a:p>
            <a:r>
              <a:rPr lang="ru-RU" sz="4500" dirty="0" smtClean="0"/>
              <a:t>интенсивность </a:t>
            </a:r>
            <a:r>
              <a:rPr lang="ru-RU" sz="4500" dirty="0"/>
              <a:t>теплового облучения.                                    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19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Температура и влажность воздуха не должны превышать 18–24 градусов и 40–60% соответственно.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/>
              <a:t>Измерение параметров микроклимата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2745"/>
            <a:ext cx="5698976" cy="4589864"/>
          </a:xfrm>
        </p:spPr>
        <p:txBody>
          <a:bodyPr>
            <a:normAutofit/>
          </a:bodyPr>
          <a:lstStyle/>
          <a:p>
            <a:r>
              <a:rPr lang="ru-RU" sz="2800" dirty="0"/>
              <a:t>В обычных условиях для измерения температуры воздуха используются термометры (ртутные или спиртовые), термографы (регистрирующие изменение температуры за определенное время</a:t>
            </a:r>
            <a:r>
              <a:rPr lang="ru-RU" sz="2800" dirty="0" smtClean="0"/>
              <a:t>).</a:t>
            </a:r>
            <a:endParaRPr lang="ru-RU" sz="2800" dirty="0"/>
          </a:p>
          <a:p>
            <a:pPr>
              <a:buNone/>
            </a:pPr>
            <a:endParaRPr lang="ru-RU" sz="2800" dirty="0"/>
          </a:p>
          <a:p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1916832"/>
            <a:ext cx="14001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08690"/>
            <a:ext cx="15240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4357677"/>
            <a:ext cx="1066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72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Измерение параметров микроклимата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4330824" cy="40138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Для определения влажности воздуха применяются переносные аспирационные психрометры (</a:t>
            </a:r>
            <a:r>
              <a:rPr lang="ru-RU" sz="2800" dirty="0" err="1" smtClean="0"/>
              <a:t>Ассмана</a:t>
            </a:r>
            <a:r>
              <a:rPr lang="ru-RU" sz="2800" dirty="0" smtClean="0"/>
              <a:t>), реже стационарные психрометры (Августа) и гигрометры.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068" y="2132856"/>
            <a:ext cx="2604120" cy="1953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19" y="3403133"/>
            <a:ext cx="18383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75571"/>
            <a:ext cx="2084076" cy="158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11711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Измерение параметров микроклимата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65862"/>
            <a:ext cx="4114800" cy="4389120"/>
          </a:xfrm>
        </p:spPr>
        <p:txBody>
          <a:bodyPr/>
          <a:lstStyle/>
          <a:p>
            <a:r>
              <a:rPr lang="ru-RU" sz="2800" dirty="0" smtClean="0"/>
              <a:t>Скорость движения воздуха измеряется </a:t>
            </a:r>
            <a:r>
              <a:rPr lang="ru-RU" sz="2800" dirty="0" err="1" smtClean="0"/>
              <a:t>крыльчатыми</a:t>
            </a:r>
            <a:r>
              <a:rPr lang="ru-RU" sz="2800" dirty="0" smtClean="0"/>
              <a:t> и чашечными анемометрами.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6084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1" y="313297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08" y="4514101"/>
            <a:ext cx="2743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3" y="1229758"/>
            <a:ext cx="187220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36004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776864" cy="4104456"/>
          </a:xfrm>
        </p:spPr>
        <p:txBody>
          <a:bodyPr>
            <a:normAutofit/>
          </a:bodyPr>
          <a:lstStyle/>
          <a:p>
            <a:r>
              <a:rPr lang="ru-RU" sz="2800" dirty="0"/>
              <a:t>Для определения основных параметров микроклимата кабинетов школы  были произведены следующие измерения</a:t>
            </a:r>
            <a:r>
              <a:rPr lang="ru-RU" sz="2800" dirty="0" smtClean="0"/>
              <a:t>: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9474">
            <a:off x="1259632" y="3284984"/>
            <a:ext cx="17145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6882">
            <a:off x="4571822" y="3244877"/>
            <a:ext cx="27146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692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447" y="1124744"/>
            <a:ext cx="8229600" cy="276640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Т</a:t>
            </a:r>
            <a:r>
              <a:rPr lang="ru-RU" sz="5400" dirty="0" smtClean="0"/>
              <a:t>емпература воздуха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0750047"/>
              </p:ext>
            </p:extLst>
          </p:nvPr>
        </p:nvGraphicFramePr>
        <p:xfrm>
          <a:off x="1259632" y="1484784"/>
          <a:ext cx="6768752" cy="468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955776"/>
                <a:gridCol w="1069776"/>
              </a:tblGrid>
              <a:tr h="972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  кабинета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Время измерения температуры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  <a:cs typeface="Times New Roman"/>
                        </a:rPr>
                        <a:t>t </a:t>
                      </a:r>
                      <a:endParaRPr lang="ru-RU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№209  информатика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после 1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 4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№ 211 физика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 1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 4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 210 актовый зал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 1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 4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№202 русского языка и литературы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 1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 4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№101 2а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1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после 4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800" baseline="30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3211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Содержание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>
                <a:ea typeface="Times New Roman"/>
                <a:cs typeface="Times New Roman"/>
              </a:rPr>
              <a:t>1. </a:t>
            </a:r>
            <a:r>
              <a:rPr lang="ru-RU" sz="2000" dirty="0" smtClean="0">
                <a:ea typeface="Times New Roman"/>
                <a:cs typeface="Times New Roman"/>
              </a:rPr>
              <a:t>Введение</a:t>
            </a:r>
            <a:endParaRPr lang="ru-RU" sz="2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>
                <a:ea typeface="Times New Roman"/>
                <a:cs typeface="Times New Roman"/>
              </a:rPr>
              <a:t>2.Основная часть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>
                <a:ea typeface="Times New Roman"/>
                <a:cs typeface="Times New Roman"/>
              </a:rPr>
              <a:t>Глава 1. Микроклимат помещений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 smtClean="0">
                <a:ea typeface="Times New Roman"/>
                <a:cs typeface="Times New Roman"/>
              </a:rPr>
              <a:t>1.1.Значение </a:t>
            </a:r>
            <a:r>
              <a:rPr lang="ru-RU" sz="2000" dirty="0">
                <a:ea typeface="Times New Roman"/>
                <a:cs typeface="Times New Roman"/>
              </a:rPr>
              <a:t>микроклимата помещений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 smtClean="0">
                <a:ea typeface="Times New Roman"/>
                <a:cs typeface="Times New Roman"/>
              </a:rPr>
              <a:t>1.2</a:t>
            </a:r>
            <a:r>
              <a:rPr lang="ru-RU" sz="2000" dirty="0">
                <a:ea typeface="Times New Roman"/>
                <a:cs typeface="Times New Roman"/>
              </a:rPr>
              <a:t>. Основные параметры микроклимата и их </a:t>
            </a:r>
            <a:r>
              <a:rPr lang="ru-RU" sz="2000" dirty="0" smtClean="0">
                <a:ea typeface="Times New Roman"/>
                <a:cs typeface="Times New Roman"/>
              </a:rPr>
              <a:t>характеристика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 smtClean="0">
                <a:ea typeface="Times New Roman"/>
                <a:cs typeface="Times New Roman"/>
              </a:rPr>
              <a:t>1.3</a:t>
            </a:r>
            <a:r>
              <a:rPr lang="ru-RU" sz="2000" dirty="0">
                <a:ea typeface="Times New Roman"/>
                <a:cs typeface="Times New Roman"/>
              </a:rPr>
              <a:t>. Измерение параметров </a:t>
            </a:r>
            <a:r>
              <a:rPr lang="ru-RU" sz="2000" dirty="0" smtClean="0">
                <a:ea typeface="Times New Roman"/>
                <a:cs typeface="Times New Roman"/>
              </a:rPr>
              <a:t>микроклимата</a:t>
            </a:r>
            <a:endParaRPr lang="ru-RU" sz="20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>
                <a:ea typeface="Times New Roman"/>
                <a:cs typeface="Times New Roman"/>
              </a:rPr>
              <a:t>Глава 2. Измерение основных параметров микроклимата кабинетов </a:t>
            </a:r>
            <a:r>
              <a:rPr lang="ru-RU" sz="2000" dirty="0" smtClean="0">
                <a:ea typeface="Times New Roman"/>
                <a:cs typeface="Times New Roman"/>
              </a:rPr>
              <a:t>школы</a:t>
            </a:r>
            <a:endParaRPr lang="ru-RU" sz="20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 smtClean="0">
                <a:ea typeface="Times New Roman"/>
                <a:cs typeface="Times New Roman"/>
              </a:rPr>
              <a:t>3.Заключение</a:t>
            </a:r>
            <a:endParaRPr lang="ru-RU" sz="20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>
                <a:ea typeface="Times New Roman"/>
                <a:cs typeface="Times New Roman"/>
              </a:rPr>
              <a:t>4.Список </a:t>
            </a:r>
            <a:r>
              <a:rPr lang="ru-RU" sz="2000" dirty="0" smtClean="0">
                <a:ea typeface="Times New Roman"/>
                <a:cs typeface="Times New Roman"/>
              </a:rPr>
              <a:t>литературы</a:t>
            </a:r>
            <a:endParaRPr lang="ru-RU" sz="20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257800" algn="l"/>
              </a:tabLst>
            </a:pPr>
            <a:r>
              <a:rPr lang="ru-RU" sz="2000" dirty="0">
                <a:ea typeface="Times New Roman"/>
                <a:cs typeface="Times New Roman"/>
              </a:rPr>
              <a:t>5.Приложение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5257800" algn="l"/>
              </a:tabLst>
            </a:pPr>
            <a:endParaRPr lang="ru-RU" sz="18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84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Влажность воздуха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3555997"/>
              </p:ext>
            </p:extLst>
          </p:nvPr>
        </p:nvGraphicFramePr>
        <p:xfrm>
          <a:off x="683568" y="2060848"/>
          <a:ext cx="7632848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51804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  кабинета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Влажность воздуха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№209 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81%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 211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81%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 210 актовый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зал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81%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№202 русского языка и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литературы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82%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№101 2а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Данные таблицы показывают, что температура воздуха в кабинетах  соответствует требованиям </a:t>
            </a:r>
            <a:r>
              <a:rPr lang="ru-RU" sz="2800" dirty="0" err="1" smtClean="0"/>
              <a:t>СанПиН</a:t>
            </a:r>
            <a:r>
              <a:rPr lang="ru-RU" sz="2800" dirty="0" smtClean="0"/>
              <a:t> 2.4.2. </a:t>
            </a:r>
            <a:r>
              <a:rPr lang="ru-RU" sz="2800" smtClean="0"/>
              <a:t>2821-10 «Гигиенические требования к условиям обучения в общеобразовательных учреждениях» и  не превышает предельно допустимые уровни, а вот влажность выше допустимой нормы.</a:t>
            </a:r>
            <a:endParaRPr lang="ru-RU" sz="2800"/>
          </a:p>
        </p:txBody>
      </p:sp>
    </p:spTree>
    <p:extLst>
      <p:ext uri="{BB962C8B-B14F-4D97-AF65-F5344CB8AC3E}">
        <p14:creationId xmlns="" xmlns:p14="http://schemas.microsoft.com/office/powerpoint/2010/main" val="37152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305800" cy="1359024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Спасибо за внимание!</a:t>
            </a:r>
            <a:endParaRPr lang="ru-RU" sz="6600" b="1" dirty="0"/>
          </a:p>
        </p:txBody>
      </p:sp>
    </p:spTree>
    <p:extLst>
      <p:ext uri="{BB962C8B-B14F-4D97-AF65-F5344CB8AC3E}">
        <p14:creationId xmlns="" xmlns:p14="http://schemas.microsoft.com/office/powerpoint/2010/main" val="156397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8304" y="-171400"/>
            <a:ext cx="1234480" cy="792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Одним из необходимых условий нормальной жизнедеятельности человека является обеспечение в помещениях нормальных метеорологических условий, оказывающих существенное влияние на тепловое самочувствие человека. Соблюдения санитарно-гигиенических норм особо актуально в наше время.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0088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Гипотеза исследования: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79255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dirty="0" smtClean="0"/>
              <a:t>Существует потребность узнать новое.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0184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Актуальность работы: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Микроклимат имеет большое значение в жизни человека.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7103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55248"/>
            <a:ext cx="4101852" cy="659352"/>
          </a:xfrm>
        </p:spPr>
        <p:txBody>
          <a:bodyPr/>
          <a:lstStyle/>
          <a:p>
            <a:r>
              <a:rPr lang="ru-RU" sz="4800" b="0" dirty="0" smtClean="0"/>
              <a:t>Объект исследования:</a:t>
            </a:r>
            <a:endParaRPr lang="ru-RU" sz="4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8024" y="1916832"/>
            <a:ext cx="4186808" cy="654843"/>
          </a:xfrm>
        </p:spPr>
        <p:txBody>
          <a:bodyPr>
            <a:noAutofit/>
          </a:bodyPr>
          <a:lstStyle/>
          <a:p>
            <a:r>
              <a:rPr lang="ru-RU" sz="4800" b="0" dirty="0" smtClean="0"/>
              <a:t>Предмет исследования: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3068960"/>
            <a:ext cx="4040188" cy="32913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Микроклимат учебных помещений.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3140968"/>
            <a:ext cx="4041775" cy="39897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Условия микроклимата в учебных помещениях.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604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Цель работы: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Исследовать основные параметры микроклимата.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3791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Задачи: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Изучить материал по основным условиям микроклимата.</a:t>
            </a:r>
          </a:p>
          <a:p>
            <a:r>
              <a:rPr lang="ru-RU" sz="2800" dirty="0" smtClean="0"/>
              <a:t>Провести измерения основных параметров кабинетов школы.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873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4800" dirty="0" smtClean="0"/>
              <a:t>Микроклимат помещений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283" y="2204864"/>
            <a:ext cx="5626968" cy="4389120"/>
          </a:xfrm>
        </p:spPr>
        <p:txBody>
          <a:bodyPr>
            <a:normAutofit/>
          </a:bodyPr>
          <a:lstStyle/>
          <a:p>
            <a:pPr marL="0" lvl="0" indent="0">
              <a:spcAft>
                <a:spcPts val="300"/>
              </a:spcAft>
              <a:buClr>
                <a:srgbClr val="9D90A0">
                  <a:lumMod val="75000"/>
                </a:srgbClr>
              </a:buClr>
              <a:buSzPct val="130000"/>
              <a:buNone/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Микроклимат – это комплекс физических факторов внутренней среды помещений, оказывающий влияние на тепловой обмен организма и здоровье человека. </a:t>
            </a:r>
          </a:p>
          <a:p>
            <a:pPr marL="0" lvl="0" indent="0">
              <a:spcAft>
                <a:spcPts val="300"/>
              </a:spcAft>
              <a:buClr>
                <a:srgbClr val="9D90A0">
                  <a:lumMod val="75000"/>
                </a:srgbClr>
              </a:buClr>
              <a:buSzPct val="130000"/>
              <a:buNone/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Микроклимат в помещении может меняться на протяжении всего рабочего дня.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5019" y="2677019"/>
            <a:ext cx="249478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569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</TotalTime>
  <Words>588</Words>
  <Application>Microsoft Office PowerPoint</Application>
  <PresentationFormat>Экран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Исследовательская работа на тему «Исследование микроклимата в кабинетах школы»</vt:lpstr>
      <vt:lpstr>Содержание</vt:lpstr>
      <vt:lpstr>Слайд 3</vt:lpstr>
      <vt:lpstr>Гипотеза исследования:</vt:lpstr>
      <vt:lpstr>Актуальность работы:</vt:lpstr>
      <vt:lpstr>Слайд 6</vt:lpstr>
      <vt:lpstr>Цель работы:</vt:lpstr>
      <vt:lpstr>Задачи:</vt:lpstr>
      <vt:lpstr>   Микроклимат помещений</vt:lpstr>
      <vt:lpstr>Условия микроклимата в помещениях зависят от ряда факторов: </vt:lpstr>
      <vt:lpstr>Значение микроклимата помещений:</vt:lpstr>
      <vt:lpstr>                                                                       Основные параметры микроклимата и их характеристики:</vt:lpstr>
      <vt:lpstr>Слайд 13</vt:lpstr>
      <vt:lpstr>Слайд 14</vt:lpstr>
      <vt:lpstr>Измерение параметров микроклимата</vt:lpstr>
      <vt:lpstr>Измерение параметров микроклимата</vt:lpstr>
      <vt:lpstr>Измерение параметров микроклимата</vt:lpstr>
      <vt:lpstr>Слайд 18</vt:lpstr>
      <vt:lpstr>Температура воздуха</vt:lpstr>
      <vt:lpstr>Влажность воздуха</vt:lpstr>
      <vt:lpstr>Слайд 21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РК</cp:lastModifiedBy>
  <cp:revision>27</cp:revision>
  <dcterms:created xsi:type="dcterms:W3CDTF">2016-03-01T15:29:29Z</dcterms:created>
  <dcterms:modified xsi:type="dcterms:W3CDTF">2019-06-13T13:59:41Z</dcterms:modified>
</cp:coreProperties>
</file>